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bookmarkIdSeed="2">
  <p:sldMasterIdLst>
    <p:sldMasterId id="2147483648" r:id="rId1"/>
  </p:sldMasterIdLst>
  <p:notesMasterIdLst>
    <p:notesMasterId r:id="rId3"/>
  </p:notesMasterIdLst>
  <p:handoutMasterIdLst>
    <p:handoutMasterId r:id="rId4"/>
  </p:handoutMasterIdLst>
  <p:sldIdLst>
    <p:sldId id="257" r:id="rId2"/>
  </p:sldIdLst>
  <p:sldSz cx="38404800" cy="28795663"/>
  <p:notesSz cx="9144000" cy="6858000"/>
  <p:embeddedFontLst>
    <p:embeddedFont>
      <p:font typeface="Calibri" panose="020F0502020204030204" pitchFamily="34" charset="0"/>
      <p:regular r:id="rId5"/>
      <p:bold r:id="rId6"/>
      <p:italic r:id="rId7"/>
      <p:boldItalic r:id="rId8"/>
    </p:embeddedFont>
    <p:embeddedFont>
      <p:font typeface="Futura-CondensedLight" panose="020B0604020202020204"/>
      <p:regular r:id="rId9"/>
    </p:embeddedFont>
  </p:embeddedFont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1825437" indent="-1425341"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3650873" indent="-2850682"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5476310" indent="-4276023"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7301747" indent="-5701364"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000479" algn="l" defTabSz="800191"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400574" algn="l" defTabSz="800191"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2800670" algn="l" defTabSz="800191"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200766" algn="l" defTabSz="800191"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9149" userDrawn="1">
          <p15:clr>
            <a:srgbClr val="A4A3A4"/>
          </p15:clr>
        </p15:guide>
        <p15:guide id="2" pos="12096"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6128"/>
    <a:srgbClr val="F8DFA1"/>
    <a:srgbClr val="495B64"/>
    <a:srgbClr val="88AFA7"/>
    <a:srgbClr val="EA9969"/>
    <a:srgbClr val="ECC769"/>
    <a:srgbClr val="DFE0D0"/>
    <a:srgbClr val="D3B1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12" autoAdjust="0"/>
    <p:restoredTop sz="99495" autoAdjust="0"/>
  </p:normalViewPr>
  <p:slideViewPr>
    <p:cSldViewPr>
      <p:cViewPr>
        <p:scale>
          <a:sx n="65" d="100"/>
          <a:sy n="65" d="100"/>
        </p:scale>
        <p:origin x="-684" y="-2708"/>
      </p:cViewPr>
      <p:guideLst>
        <p:guide orient="horz" pos="9149"/>
        <p:guide pos="12096"/>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62" d="100"/>
          <a:sy n="62" d="100"/>
        </p:scale>
        <p:origin x="1940" y="32"/>
      </p:cViewPr>
      <p:guideLst>
        <p:guide orient="horz" pos="2160"/>
        <p:guide pos="2880"/>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handoutMaster" Target="handoutMasters/handoutMaster1.xml"/><Relationship Id="rId9"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5057A6-B06F-40CE-B232-9CE92EEDFC2F}"/>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01C9BF0B-E22A-44F4-80AD-821F4950FA20}"/>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F8C9741D-146D-438A-ABA8-8BC1CE325CFD}" type="datetimeFigureOut">
              <a:rPr lang="en-CA" smtClean="0"/>
              <a:t>2022-02-16</a:t>
            </a:fld>
            <a:endParaRPr lang="en-CA"/>
          </a:p>
        </p:txBody>
      </p:sp>
      <p:sp>
        <p:nvSpPr>
          <p:cNvPr id="4" name="Footer Placeholder 3">
            <a:extLst>
              <a:ext uri="{FF2B5EF4-FFF2-40B4-BE49-F238E27FC236}">
                <a16:creationId xmlns:a16="http://schemas.microsoft.com/office/drawing/2014/main" id="{8C5120E5-8E9F-4EDA-8472-939948B226EE}"/>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F316D65-DBF0-40F1-B9C8-11C3C16DE6D1}"/>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43F13BEC-DBB2-4538-A76A-B884A916A4B6}" type="slidenum">
              <a:rPr lang="en-CA" smtClean="0"/>
              <a:t>‹#›</a:t>
            </a:fld>
            <a:endParaRPr lang="en-CA"/>
          </a:p>
        </p:txBody>
      </p:sp>
    </p:spTree>
    <p:extLst>
      <p:ext uri="{BB962C8B-B14F-4D97-AF65-F5344CB8AC3E}">
        <p14:creationId xmlns:p14="http://schemas.microsoft.com/office/powerpoint/2010/main" val="3798538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DB52B06-4C10-4345-A76C-E68E6ED7DDB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fr-FR"/>
          </a:p>
        </p:txBody>
      </p:sp>
      <p:sp>
        <p:nvSpPr>
          <p:cNvPr id="3" name="Espace réservé de la date 2">
            <a:extLst>
              <a:ext uri="{FF2B5EF4-FFF2-40B4-BE49-F238E27FC236}">
                <a16:creationId xmlns:a16="http://schemas.microsoft.com/office/drawing/2014/main" id="{B7064C8B-B53A-4F22-9398-E23F17ED3102}"/>
              </a:ext>
            </a:extLst>
          </p:cNvPr>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atin typeface="Arial" charset="0"/>
                <a:cs typeface="Arial" charset="0"/>
              </a:defRPr>
            </a:lvl1pPr>
          </a:lstStyle>
          <a:p>
            <a:pPr>
              <a:defRPr/>
            </a:pPr>
            <a:fld id="{B1108E90-40EC-46BF-BBE9-BDFE6DE83BA2}" type="datetimeFigureOut">
              <a:rPr lang="fr-FR"/>
              <a:pPr>
                <a:defRPr/>
              </a:pPr>
              <a:t>16/02/2022</a:t>
            </a:fld>
            <a:endParaRPr lang="fr-FR"/>
          </a:p>
        </p:txBody>
      </p:sp>
      <p:sp>
        <p:nvSpPr>
          <p:cNvPr id="4" name="Espace réservé de l'image des diapositives 3">
            <a:extLst>
              <a:ext uri="{FF2B5EF4-FFF2-40B4-BE49-F238E27FC236}">
                <a16:creationId xmlns:a16="http://schemas.microsoft.com/office/drawing/2014/main" id="{0B2C3380-DE90-4E78-8365-BBD41045AB3F}"/>
              </a:ext>
            </a:extLst>
          </p:cNvPr>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a:extLst>
              <a:ext uri="{FF2B5EF4-FFF2-40B4-BE49-F238E27FC236}">
                <a16:creationId xmlns:a16="http://schemas.microsoft.com/office/drawing/2014/main" id="{BBE6E1EC-3A7A-417F-9DBA-CA0F70F7B6CE}"/>
              </a:ext>
            </a:extLst>
          </p:cNvPr>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2F0CBBAE-663F-4326-B40C-C74B32F3CEB1}"/>
              </a:ext>
            </a:extLst>
          </p:cNvPr>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fr-FR"/>
          </a:p>
        </p:txBody>
      </p:sp>
      <p:sp>
        <p:nvSpPr>
          <p:cNvPr id="7" name="Espace réservé du numéro de diapositive 6">
            <a:extLst>
              <a:ext uri="{FF2B5EF4-FFF2-40B4-BE49-F238E27FC236}">
                <a16:creationId xmlns:a16="http://schemas.microsoft.com/office/drawing/2014/main" id="{CF815107-FE5B-469C-9CCB-9D03FED8D9E9}"/>
              </a:ext>
            </a:extLst>
          </p:cNvPr>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247844D-6495-46F2-A6F7-413CDED9F5BA}" type="slidenum">
              <a:rPr lang="fr-FR" altLang="en-US"/>
              <a:pPr/>
              <a:t>‹#›</a:t>
            </a:fld>
            <a:endParaRPr lang="fr-FR" altLang="en-US"/>
          </a:p>
        </p:txBody>
      </p:sp>
    </p:spTree>
  </p:cSld>
  <p:clrMap bg1="lt1" tx1="dk1" bg2="lt2" tx2="dk2" accent1="accent1" accent2="accent2" accent3="accent3" accent4="accent4" accent5="accent5" accent6="accent6" hlink="hlink" folHlink="folHlink"/>
  <p:notesStyle>
    <a:lvl1pPr algn="l" defTabSz="3650873" rtl="0" eaLnBrk="0" fontAlgn="base" hangingPunct="0">
      <a:spcBef>
        <a:spcPct val="30000"/>
      </a:spcBef>
      <a:spcAft>
        <a:spcPct val="0"/>
      </a:spcAft>
      <a:defRPr sz="4813" kern="1200">
        <a:solidFill>
          <a:schemeClr val="tx1"/>
        </a:solidFill>
        <a:latin typeface="+mn-lt"/>
        <a:ea typeface="+mn-ea"/>
        <a:cs typeface="+mn-cs"/>
      </a:defRPr>
    </a:lvl1pPr>
    <a:lvl2pPr marL="1825437" algn="l" defTabSz="3650873" rtl="0" eaLnBrk="0" fontAlgn="base" hangingPunct="0">
      <a:spcBef>
        <a:spcPct val="30000"/>
      </a:spcBef>
      <a:spcAft>
        <a:spcPct val="0"/>
      </a:spcAft>
      <a:defRPr sz="4813" kern="1200">
        <a:solidFill>
          <a:schemeClr val="tx1"/>
        </a:solidFill>
        <a:latin typeface="+mn-lt"/>
        <a:ea typeface="+mn-ea"/>
        <a:cs typeface="+mn-cs"/>
      </a:defRPr>
    </a:lvl2pPr>
    <a:lvl3pPr marL="3650873" algn="l" defTabSz="3650873" rtl="0" eaLnBrk="0" fontAlgn="base" hangingPunct="0">
      <a:spcBef>
        <a:spcPct val="30000"/>
      </a:spcBef>
      <a:spcAft>
        <a:spcPct val="0"/>
      </a:spcAft>
      <a:defRPr sz="4813" kern="1200">
        <a:solidFill>
          <a:schemeClr val="tx1"/>
        </a:solidFill>
        <a:latin typeface="+mn-lt"/>
        <a:ea typeface="+mn-ea"/>
        <a:cs typeface="+mn-cs"/>
      </a:defRPr>
    </a:lvl3pPr>
    <a:lvl4pPr marL="5476310" algn="l" defTabSz="3650873" rtl="0" eaLnBrk="0" fontAlgn="base" hangingPunct="0">
      <a:spcBef>
        <a:spcPct val="30000"/>
      </a:spcBef>
      <a:spcAft>
        <a:spcPct val="0"/>
      </a:spcAft>
      <a:defRPr sz="4813" kern="1200">
        <a:solidFill>
          <a:schemeClr val="tx1"/>
        </a:solidFill>
        <a:latin typeface="+mn-lt"/>
        <a:ea typeface="+mn-ea"/>
        <a:cs typeface="+mn-cs"/>
      </a:defRPr>
    </a:lvl4pPr>
    <a:lvl5pPr marL="7301747" algn="l" defTabSz="3650873" rtl="0" eaLnBrk="0" fontAlgn="base" hangingPunct="0">
      <a:spcBef>
        <a:spcPct val="30000"/>
      </a:spcBef>
      <a:spcAft>
        <a:spcPct val="0"/>
      </a:spcAft>
      <a:defRPr sz="4813" kern="1200">
        <a:solidFill>
          <a:schemeClr val="tx1"/>
        </a:solidFill>
        <a:latin typeface="+mn-lt"/>
        <a:ea typeface="+mn-ea"/>
        <a:cs typeface="+mn-cs"/>
      </a:defRPr>
    </a:lvl5pPr>
    <a:lvl6pPr marL="9128584" algn="l" defTabSz="3651434" rtl="0" eaLnBrk="1" latinLnBrk="0" hangingPunct="1">
      <a:defRPr sz="4813" kern="1200">
        <a:solidFill>
          <a:schemeClr val="tx1"/>
        </a:solidFill>
        <a:latin typeface="+mn-lt"/>
        <a:ea typeface="+mn-ea"/>
        <a:cs typeface="+mn-cs"/>
      </a:defRPr>
    </a:lvl6pPr>
    <a:lvl7pPr marL="10954301" algn="l" defTabSz="3651434" rtl="0" eaLnBrk="1" latinLnBrk="0" hangingPunct="1">
      <a:defRPr sz="4813" kern="1200">
        <a:solidFill>
          <a:schemeClr val="tx1"/>
        </a:solidFill>
        <a:latin typeface="+mn-lt"/>
        <a:ea typeface="+mn-ea"/>
        <a:cs typeface="+mn-cs"/>
      </a:defRPr>
    </a:lvl7pPr>
    <a:lvl8pPr marL="12780017" algn="l" defTabSz="3651434" rtl="0" eaLnBrk="1" latinLnBrk="0" hangingPunct="1">
      <a:defRPr sz="4813" kern="1200">
        <a:solidFill>
          <a:schemeClr val="tx1"/>
        </a:solidFill>
        <a:latin typeface="+mn-lt"/>
        <a:ea typeface="+mn-ea"/>
        <a:cs typeface="+mn-cs"/>
      </a:defRPr>
    </a:lvl8pPr>
    <a:lvl9pPr marL="14605734" algn="l" defTabSz="3651434" rtl="0" eaLnBrk="1" latinLnBrk="0" hangingPunct="1">
      <a:defRPr sz="481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3F2E9F-83EA-40D5-A261-37E4229AD305}"/>
              </a:ext>
            </a:extLst>
          </p:cNvPr>
          <p:cNvSpPr/>
          <p:nvPr userDrawn="1"/>
        </p:nvSpPr>
        <p:spPr bwMode="auto">
          <a:xfrm>
            <a:off x="4852951" y="293960"/>
            <a:ext cx="28179373" cy="1460104"/>
          </a:xfrm>
          <a:prstGeom prst="rect">
            <a:avLst/>
          </a:prstGeom>
          <a:solidFill>
            <a:srgbClr val="86AB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3850" dirty="0">
              <a:latin typeface="Futura-CondensedLight" panose="020B0604020202020204" pitchFamily="34" charset="0"/>
            </a:endParaRPr>
          </a:p>
        </p:txBody>
      </p:sp>
      <p:sp>
        <p:nvSpPr>
          <p:cNvPr id="8" name="Rectangle 7">
            <a:extLst>
              <a:ext uri="{FF2B5EF4-FFF2-40B4-BE49-F238E27FC236}">
                <a16:creationId xmlns:a16="http://schemas.microsoft.com/office/drawing/2014/main" id="{A952B6E4-6EB5-4A56-9414-3BC22B072E4B}"/>
              </a:ext>
            </a:extLst>
          </p:cNvPr>
          <p:cNvSpPr/>
          <p:nvPr userDrawn="1"/>
        </p:nvSpPr>
        <p:spPr bwMode="auto">
          <a:xfrm>
            <a:off x="294321" y="293960"/>
            <a:ext cx="4273238" cy="1460101"/>
          </a:xfrm>
          <a:prstGeom prst="rect">
            <a:avLst/>
          </a:prstGeom>
          <a:solidFill>
            <a:srgbClr val="ACC8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0" name="Rectangle 9">
            <a:extLst>
              <a:ext uri="{FF2B5EF4-FFF2-40B4-BE49-F238E27FC236}">
                <a16:creationId xmlns:a16="http://schemas.microsoft.com/office/drawing/2014/main" id="{0D3C4489-6D10-4DD2-BE48-F3747F845867}"/>
              </a:ext>
            </a:extLst>
          </p:cNvPr>
          <p:cNvSpPr/>
          <p:nvPr userDrawn="1"/>
        </p:nvSpPr>
        <p:spPr bwMode="auto">
          <a:xfrm>
            <a:off x="294321" y="2049305"/>
            <a:ext cx="37821844" cy="2203918"/>
          </a:xfrm>
          <a:prstGeom prst="rect">
            <a:avLst/>
          </a:prstGeom>
          <a:solidFill>
            <a:srgbClr val="4E4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1" name="Rectangle 10">
            <a:extLst>
              <a:ext uri="{FF2B5EF4-FFF2-40B4-BE49-F238E27FC236}">
                <a16:creationId xmlns:a16="http://schemas.microsoft.com/office/drawing/2014/main" id="{BA80E69E-A332-42A8-9754-E310731D45EF}"/>
              </a:ext>
            </a:extLst>
          </p:cNvPr>
          <p:cNvSpPr/>
          <p:nvPr userDrawn="1"/>
        </p:nvSpPr>
        <p:spPr>
          <a:xfrm>
            <a:off x="26128964" y="4536949"/>
            <a:ext cx="11987202" cy="13898508"/>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2" name="Rectangle 11">
            <a:extLst>
              <a:ext uri="{FF2B5EF4-FFF2-40B4-BE49-F238E27FC236}">
                <a16:creationId xmlns:a16="http://schemas.microsoft.com/office/drawing/2014/main" id="{C63F27D6-09EF-408F-912D-D4BA7FBD1F47}"/>
              </a:ext>
            </a:extLst>
          </p:cNvPr>
          <p:cNvSpPr/>
          <p:nvPr userDrawn="1"/>
        </p:nvSpPr>
        <p:spPr>
          <a:xfrm>
            <a:off x="26128964" y="4548464"/>
            <a:ext cx="11986505" cy="1260200"/>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nvGrpSpPr>
          <p:cNvPr id="13" name="Group 12">
            <a:extLst>
              <a:ext uri="{FF2B5EF4-FFF2-40B4-BE49-F238E27FC236}">
                <a16:creationId xmlns:a16="http://schemas.microsoft.com/office/drawing/2014/main" id="{037EE034-1C5E-4F0F-B7F9-A671E19DBCA5}"/>
              </a:ext>
            </a:extLst>
          </p:cNvPr>
          <p:cNvGrpSpPr/>
          <p:nvPr userDrawn="1"/>
        </p:nvGrpSpPr>
        <p:grpSpPr>
          <a:xfrm>
            <a:off x="26135354" y="18734237"/>
            <a:ext cx="11980813" cy="9764082"/>
            <a:chOff x="31471698" y="22082731"/>
            <a:chExt cx="11988181" cy="11157182"/>
          </a:xfrm>
        </p:grpSpPr>
        <p:sp>
          <p:nvSpPr>
            <p:cNvPr id="14" name="Rectangle 13">
              <a:extLst>
                <a:ext uri="{FF2B5EF4-FFF2-40B4-BE49-F238E27FC236}">
                  <a16:creationId xmlns:a16="http://schemas.microsoft.com/office/drawing/2014/main" id="{491D3923-A7A9-4A5B-87D6-0BDA45BDDE62}"/>
                </a:ext>
              </a:extLst>
            </p:cNvPr>
            <p:cNvSpPr/>
            <p:nvPr/>
          </p:nvSpPr>
          <p:spPr>
            <a:xfrm>
              <a:off x="31490715" y="22082731"/>
              <a:ext cx="11969164" cy="11157182"/>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5" name="Rectangle 14">
              <a:extLst>
                <a:ext uri="{FF2B5EF4-FFF2-40B4-BE49-F238E27FC236}">
                  <a16:creationId xmlns:a16="http://schemas.microsoft.com/office/drawing/2014/main" id="{A3544FF5-1AFF-4639-AFFA-14786121581A}"/>
                </a:ext>
              </a:extLst>
            </p:cNvPr>
            <p:cNvSpPr/>
            <p:nvPr/>
          </p:nvSpPr>
          <p:spPr>
            <a:xfrm>
              <a:off x="31471698" y="22082731"/>
              <a:ext cx="11988181" cy="1440000"/>
            </a:xfrm>
            <a:prstGeom prst="rect">
              <a:avLst/>
            </a:prstGeom>
            <a:solidFill>
              <a:srgbClr val="EA99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sp>
        <p:nvSpPr>
          <p:cNvPr id="16" name="Rectangle 15">
            <a:extLst>
              <a:ext uri="{FF2B5EF4-FFF2-40B4-BE49-F238E27FC236}">
                <a16:creationId xmlns:a16="http://schemas.microsoft.com/office/drawing/2014/main" id="{3DFBCBDE-771B-45FC-806D-39942E2E5E10}"/>
              </a:ext>
            </a:extLst>
          </p:cNvPr>
          <p:cNvSpPr/>
          <p:nvPr userDrawn="1"/>
        </p:nvSpPr>
        <p:spPr>
          <a:xfrm>
            <a:off x="294321" y="27321200"/>
            <a:ext cx="18692079" cy="1180503"/>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7" name="ZoneTexte 149">
            <a:extLst>
              <a:ext uri="{FF2B5EF4-FFF2-40B4-BE49-F238E27FC236}">
                <a16:creationId xmlns:a16="http://schemas.microsoft.com/office/drawing/2014/main" id="{2B36FD7B-5922-4698-BDBD-E1E12C55198B}"/>
              </a:ext>
            </a:extLst>
          </p:cNvPr>
          <p:cNvSpPr txBox="1">
            <a:spLocks noChangeArrowheads="1"/>
          </p:cNvSpPr>
          <p:nvPr userDrawn="1"/>
        </p:nvSpPr>
        <p:spPr bwMode="auto">
          <a:xfrm>
            <a:off x="5223918" y="27686308"/>
            <a:ext cx="3129289"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algn="just" eaLnBrk="1" hangingPunct="1">
              <a:spcBef>
                <a:spcPct val="0"/>
              </a:spcBef>
              <a:buFontTx/>
              <a:buNone/>
            </a:pPr>
            <a:endParaRPr lang="en-US" altLang="fr-FR" sz="1481" dirty="0">
              <a:solidFill>
                <a:srgbClr val="495B64"/>
              </a:solidFill>
            </a:endParaRPr>
          </a:p>
        </p:txBody>
      </p:sp>
      <p:sp>
        <p:nvSpPr>
          <p:cNvPr id="18" name="Rectangle 17">
            <a:extLst>
              <a:ext uri="{FF2B5EF4-FFF2-40B4-BE49-F238E27FC236}">
                <a16:creationId xmlns:a16="http://schemas.microsoft.com/office/drawing/2014/main" id="{5D9FC75C-148F-496B-B416-019F1C10C0E0}"/>
              </a:ext>
            </a:extLst>
          </p:cNvPr>
          <p:cNvSpPr/>
          <p:nvPr userDrawn="1"/>
        </p:nvSpPr>
        <p:spPr>
          <a:xfrm>
            <a:off x="12576854" y="4536948"/>
            <a:ext cx="13232392" cy="22466017"/>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9" name="Rectangle 18">
            <a:extLst>
              <a:ext uri="{FF2B5EF4-FFF2-40B4-BE49-F238E27FC236}">
                <a16:creationId xmlns:a16="http://schemas.microsoft.com/office/drawing/2014/main" id="{428FC552-4BC9-4256-966E-698FA92B6248}"/>
              </a:ext>
            </a:extLst>
          </p:cNvPr>
          <p:cNvSpPr/>
          <p:nvPr userDrawn="1"/>
        </p:nvSpPr>
        <p:spPr>
          <a:xfrm>
            <a:off x="12586204" y="4536948"/>
            <a:ext cx="13232391" cy="1260200"/>
          </a:xfrm>
          <a:prstGeom prst="rect">
            <a:avLst/>
          </a:prstGeom>
          <a:solidFill>
            <a:srgbClr val="D86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nvGrpSpPr>
          <p:cNvPr id="20" name="Group 19">
            <a:extLst>
              <a:ext uri="{FF2B5EF4-FFF2-40B4-BE49-F238E27FC236}">
                <a16:creationId xmlns:a16="http://schemas.microsoft.com/office/drawing/2014/main" id="{988AEEE5-355D-4762-86FC-D273C98ECC44}"/>
              </a:ext>
            </a:extLst>
          </p:cNvPr>
          <p:cNvGrpSpPr/>
          <p:nvPr userDrawn="1"/>
        </p:nvGrpSpPr>
        <p:grpSpPr>
          <a:xfrm>
            <a:off x="294321" y="4548465"/>
            <a:ext cx="11972164" cy="7851583"/>
            <a:chOff x="1133013" y="4944580"/>
            <a:chExt cx="12600000" cy="8971816"/>
          </a:xfrm>
        </p:grpSpPr>
        <p:sp>
          <p:nvSpPr>
            <p:cNvPr id="21" name="Rectangle 20">
              <a:extLst>
                <a:ext uri="{FF2B5EF4-FFF2-40B4-BE49-F238E27FC236}">
                  <a16:creationId xmlns:a16="http://schemas.microsoft.com/office/drawing/2014/main" id="{AAF14934-73E3-4B61-942D-BF71803D1D43}"/>
                </a:ext>
              </a:extLst>
            </p:cNvPr>
            <p:cNvSpPr/>
            <p:nvPr/>
          </p:nvSpPr>
          <p:spPr>
            <a:xfrm>
              <a:off x="1133013" y="5024415"/>
              <a:ext cx="12600000" cy="8891981"/>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2" name="Rectangle 21">
              <a:extLst>
                <a:ext uri="{FF2B5EF4-FFF2-40B4-BE49-F238E27FC236}">
                  <a16:creationId xmlns:a16="http://schemas.microsoft.com/office/drawing/2014/main" id="{0E251D24-527F-4879-B8EE-A034D7FDE4B6}"/>
                </a:ext>
              </a:extLst>
            </p:cNvPr>
            <p:cNvSpPr/>
            <p:nvPr/>
          </p:nvSpPr>
          <p:spPr>
            <a:xfrm>
              <a:off x="1133013" y="4944580"/>
              <a:ext cx="12600000" cy="1440000"/>
            </a:xfrm>
            <a:prstGeom prst="rect">
              <a:avLst/>
            </a:prstGeom>
            <a:solidFill>
              <a:srgbClr val="ECC7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23" name="Group 22">
            <a:extLst>
              <a:ext uri="{FF2B5EF4-FFF2-40B4-BE49-F238E27FC236}">
                <a16:creationId xmlns:a16="http://schemas.microsoft.com/office/drawing/2014/main" id="{96B31416-A6B7-4ED4-83AF-2341B422E9D2}"/>
              </a:ext>
            </a:extLst>
          </p:cNvPr>
          <p:cNvGrpSpPr/>
          <p:nvPr userDrawn="1"/>
        </p:nvGrpSpPr>
        <p:grpSpPr>
          <a:xfrm>
            <a:off x="315018" y="12769503"/>
            <a:ext cx="11972165" cy="14244978"/>
            <a:chOff x="359960" y="14318424"/>
            <a:chExt cx="12381265" cy="16277395"/>
          </a:xfrm>
        </p:grpSpPr>
        <p:sp>
          <p:nvSpPr>
            <p:cNvPr id="24" name="Rectangle 23">
              <a:extLst>
                <a:ext uri="{FF2B5EF4-FFF2-40B4-BE49-F238E27FC236}">
                  <a16:creationId xmlns:a16="http://schemas.microsoft.com/office/drawing/2014/main" id="{8AB75222-423A-49C4-8215-396A3E703D12}"/>
                </a:ext>
              </a:extLst>
            </p:cNvPr>
            <p:cNvSpPr/>
            <p:nvPr/>
          </p:nvSpPr>
          <p:spPr>
            <a:xfrm>
              <a:off x="359960" y="14318424"/>
              <a:ext cx="12381265" cy="16277395"/>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²</a:t>
              </a:r>
            </a:p>
          </p:txBody>
        </p:sp>
        <p:sp>
          <p:nvSpPr>
            <p:cNvPr id="25" name="Rectangle 24">
              <a:extLst>
                <a:ext uri="{FF2B5EF4-FFF2-40B4-BE49-F238E27FC236}">
                  <a16:creationId xmlns:a16="http://schemas.microsoft.com/office/drawing/2014/main" id="{49EB5CA2-6411-4D44-80DD-25924BB18195}"/>
                </a:ext>
              </a:extLst>
            </p:cNvPr>
            <p:cNvSpPr/>
            <p:nvPr/>
          </p:nvSpPr>
          <p:spPr>
            <a:xfrm>
              <a:off x="359960" y="14332050"/>
              <a:ext cx="12381265" cy="1440000"/>
            </a:xfrm>
            <a:prstGeom prst="rect">
              <a:avLst/>
            </a:prstGeom>
            <a:solidFill>
              <a:srgbClr val="495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26" name="Rectangle 25">
            <a:extLst>
              <a:ext uri="{FF2B5EF4-FFF2-40B4-BE49-F238E27FC236}">
                <a16:creationId xmlns:a16="http://schemas.microsoft.com/office/drawing/2014/main" id="{EE4B88EF-14D2-4DB4-AB6D-2456BA9CFF4F}"/>
              </a:ext>
            </a:extLst>
          </p:cNvPr>
          <p:cNvSpPr/>
          <p:nvPr userDrawn="1"/>
        </p:nvSpPr>
        <p:spPr>
          <a:xfrm>
            <a:off x="19418403" y="27317813"/>
            <a:ext cx="6390844" cy="1180506"/>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8" name="Rectangle 27">
            <a:extLst>
              <a:ext uri="{FF2B5EF4-FFF2-40B4-BE49-F238E27FC236}">
                <a16:creationId xmlns:a16="http://schemas.microsoft.com/office/drawing/2014/main" id="{1013317A-DE54-458B-A954-D82661770F02}"/>
              </a:ext>
            </a:extLst>
          </p:cNvPr>
          <p:cNvSpPr/>
          <p:nvPr userDrawn="1"/>
        </p:nvSpPr>
        <p:spPr bwMode="auto">
          <a:xfrm>
            <a:off x="33317716" y="293959"/>
            <a:ext cx="4798454" cy="1460102"/>
          </a:xfrm>
          <a:prstGeom prst="rect">
            <a:avLst/>
          </a:prstGeom>
          <a:solidFill>
            <a:srgbClr val="ACC8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29" name="Picture 28">
            <a:extLst>
              <a:ext uri="{FF2B5EF4-FFF2-40B4-BE49-F238E27FC236}">
                <a16:creationId xmlns:a16="http://schemas.microsoft.com/office/drawing/2014/main" id="{5AF7B64F-8285-42A6-A2D0-76F00A8E2815}"/>
              </a:ext>
            </a:extLst>
          </p:cNvPr>
          <p:cNvPicPr>
            <a:picLocks noChangeAspect="1"/>
          </p:cNvPicPr>
          <p:nvPr userDrawn="1"/>
        </p:nvPicPr>
        <p:blipFill>
          <a:blip r:embed="rId2"/>
          <a:stretch>
            <a:fillRect/>
          </a:stretch>
        </p:blipFill>
        <p:spPr>
          <a:xfrm>
            <a:off x="523852" y="610589"/>
            <a:ext cx="3822118" cy="815367"/>
          </a:xfrm>
          <a:prstGeom prst="rect">
            <a:avLst/>
          </a:prstGeom>
        </p:spPr>
      </p:pic>
      <p:pic>
        <p:nvPicPr>
          <p:cNvPr id="30" name="Picture 29">
            <a:extLst>
              <a:ext uri="{FF2B5EF4-FFF2-40B4-BE49-F238E27FC236}">
                <a16:creationId xmlns:a16="http://schemas.microsoft.com/office/drawing/2014/main" id="{5BD2F213-E699-4A07-AC11-1FED97A77A17}"/>
              </a:ext>
            </a:extLst>
          </p:cNvPr>
          <p:cNvPicPr>
            <a:picLocks noChangeAspect="1"/>
          </p:cNvPicPr>
          <p:nvPr userDrawn="1"/>
        </p:nvPicPr>
        <p:blipFill>
          <a:blip r:embed="rId3"/>
          <a:stretch>
            <a:fillRect/>
          </a:stretch>
        </p:blipFill>
        <p:spPr>
          <a:xfrm>
            <a:off x="33943943" y="438919"/>
            <a:ext cx="3546001" cy="1158707"/>
          </a:xfrm>
          <a:prstGeom prst="rect">
            <a:avLst/>
          </a:prstGeom>
        </p:spPr>
      </p:pic>
      <p:grpSp>
        <p:nvGrpSpPr>
          <p:cNvPr id="31" name="Group 30">
            <a:extLst>
              <a:ext uri="{FF2B5EF4-FFF2-40B4-BE49-F238E27FC236}">
                <a16:creationId xmlns:a16="http://schemas.microsoft.com/office/drawing/2014/main" id="{D3D08327-5409-4B21-BA98-ED66261BA8D3}"/>
              </a:ext>
            </a:extLst>
          </p:cNvPr>
          <p:cNvGrpSpPr/>
          <p:nvPr userDrawn="1"/>
        </p:nvGrpSpPr>
        <p:grpSpPr>
          <a:xfrm>
            <a:off x="12712227" y="4607835"/>
            <a:ext cx="11807641" cy="1118427"/>
            <a:chOff x="10338106" y="17981932"/>
            <a:chExt cx="13492007" cy="1278000"/>
          </a:xfrm>
        </p:grpSpPr>
        <p:sp>
          <p:nvSpPr>
            <p:cNvPr id="32" name="Larme 214">
              <a:extLst>
                <a:ext uri="{FF2B5EF4-FFF2-40B4-BE49-F238E27FC236}">
                  <a16:creationId xmlns:a16="http://schemas.microsoft.com/office/drawing/2014/main" id="{26628393-E919-461C-9C5A-3F644D09ED00}"/>
                </a:ext>
              </a:extLst>
            </p:cNvPr>
            <p:cNvSpPr/>
            <p:nvPr/>
          </p:nvSpPr>
          <p:spPr>
            <a:xfrm>
              <a:off x="10338106" y="17981932"/>
              <a:ext cx="1278000" cy="1278000"/>
            </a:xfrm>
            <a:prstGeom prst="teardrop">
              <a:avLst/>
            </a:prstGeom>
            <a:solidFill>
              <a:srgbClr val="495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3" name="ZoneTexte 75">
              <a:extLst>
                <a:ext uri="{FF2B5EF4-FFF2-40B4-BE49-F238E27FC236}">
                  <a16:creationId xmlns:a16="http://schemas.microsoft.com/office/drawing/2014/main" id="{B6C3B85E-D7C3-4083-AEDD-583B235FB475}"/>
                </a:ext>
              </a:extLst>
            </p:cNvPr>
            <p:cNvSpPr txBox="1">
              <a:spLocks noChangeArrowheads="1"/>
            </p:cNvSpPr>
            <p:nvPr/>
          </p:nvSpPr>
          <p:spPr bwMode="auto">
            <a:xfrm>
              <a:off x="10495113" y="18001435"/>
              <a:ext cx="13335000"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FFC000"/>
                  </a:solidFill>
                  <a:latin typeface="Futura-CondensedLight" panose="020B0604020202020204" pitchFamily="34" charset="0"/>
                </a:rPr>
                <a:t>03  RESULTS</a:t>
              </a:r>
              <a:endParaRPr lang="fr-FR" altLang="fr-FR" sz="7001" dirty="0">
                <a:solidFill>
                  <a:srgbClr val="FFC000"/>
                </a:solidFill>
                <a:latin typeface="Futura-CondensedLight" panose="020B0604020202020204" pitchFamily="34" charset="0"/>
              </a:endParaRPr>
            </a:p>
          </p:txBody>
        </p:sp>
      </p:grpSp>
      <p:grpSp>
        <p:nvGrpSpPr>
          <p:cNvPr id="34" name="Group 33">
            <a:extLst>
              <a:ext uri="{FF2B5EF4-FFF2-40B4-BE49-F238E27FC236}">
                <a16:creationId xmlns:a16="http://schemas.microsoft.com/office/drawing/2014/main" id="{51B5075A-7070-4462-A088-8409C5D9AA63}"/>
              </a:ext>
            </a:extLst>
          </p:cNvPr>
          <p:cNvGrpSpPr/>
          <p:nvPr userDrawn="1"/>
        </p:nvGrpSpPr>
        <p:grpSpPr>
          <a:xfrm>
            <a:off x="378447" y="12822666"/>
            <a:ext cx="16772525" cy="1117140"/>
            <a:chOff x="10482024" y="6595350"/>
            <a:chExt cx="19165134" cy="1276529"/>
          </a:xfrm>
        </p:grpSpPr>
        <p:sp>
          <p:nvSpPr>
            <p:cNvPr id="35" name="Larme 211">
              <a:extLst>
                <a:ext uri="{FF2B5EF4-FFF2-40B4-BE49-F238E27FC236}">
                  <a16:creationId xmlns:a16="http://schemas.microsoft.com/office/drawing/2014/main" id="{68E535EB-AD22-42A2-AFC9-8C6A6C57C67F}"/>
                </a:ext>
              </a:extLst>
            </p:cNvPr>
            <p:cNvSpPr>
              <a:spLocks noChangeAspect="1"/>
            </p:cNvSpPr>
            <p:nvPr/>
          </p:nvSpPr>
          <p:spPr>
            <a:xfrm>
              <a:off x="10482024" y="6595350"/>
              <a:ext cx="1276529" cy="1276529"/>
            </a:xfrm>
            <a:prstGeom prst="teardrop">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6" name="ZoneTexte 73">
              <a:extLst>
                <a:ext uri="{FF2B5EF4-FFF2-40B4-BE49-F238E27FC236}">
                  <a16:creationId xmlns:a16="http://schemas.microsoft.com/office/drawing/2014/main" id="{346A3874-2A0A-4831-AE5D-8747DFC5ADEE}"/>
                </a:ext>
              </a:extLst>
            </p:cNvPr>
            <p:cNvSpPr txBox="1">
              <a:spLocks noChangeArrowheads="1"/>
            </p:cNvSpPr>
            <p:nvPr/>
          </p:nvSpPr>
          <p:spPr bwMode="auto">
            <a:xfrm>
              <a:off x="10673359" y="6633449"/>
              <a:ext cx="18973799"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FAECD1"/>
                  </a:solidFill>
                  <a:latin typeface="Futura-CondensedLight" panose="020B0604020202020204" pitchFamily="34" charset="0"/>
                </a:rPr>
                <a:t>02  METHODS</a:t>
              </a:r>
            </a:p>
          </p:txBody>
        </p:sp>
      </p:grpSp>
      <p:grpSp>
        <p:nvGrpSpPr>
          <p:cNvPr id="37" name="Group 36">
            <a:extLst>
              <a:ext uri="{FF2B5EF4-FFF2-40B4-BE49-F238E27FC236}">
                <a16:creationId xmlns:a16="http://schemas.microsoft.com/office/drawing/2014/main" id="{82206E6C-1900-455E-9C31-0BFE2C427AB1}"/>
              </a:ext>
            </a:extLst>
          </p:cNvPr>
          <p:cNvGrpSpPr/>
          <p:nvPr userDrawn="1"/>
        </p:nvGrpSpPr>
        <p:grpSpPr>
          <a:xfrm>
            <a:off x="378448" y="4627409"/>
            <a:ext cx="4836829" cy="1118427"/>
            <a:chOff x="420008" y="6624291"/>
            <a:chExt cx="5526805" cy="1278000"/>
          </a:xfrm>
        </p:grpSpPr>
        <p:sp>
          <p:nvSpPr>
            <p:cNvPr id="38" name="Larme 291">
              <a:extLst>
                <a:ext uri="{FF2B5EF4-FFF2-40B4-BE49-F238E27FC236}">
                  <a16:creationId xmlns:a16="http://schemas.microsoft.com/office/drawing/2014/main" id="{A5D7D279-E4EC-46B2-8265-3BDD6E41E145}"/>
                </a:ext>
              </a:extLst>
            </p:cNvPr>
            <p:cNvSpPr/>
            <p:nvPr/>
          </p:nvSpPr>
          <p:spPr>
            <a:xfrm>
              <a:off x="420008" y="6624291"/>
              <a:ext cx="1278000" cy="1278000"/>
            </a:xfrm>
            <a:prstGeom prst="teardrop">
              <a:avLst/>
            </a:prstGeom>
            <a:solidFill>
              <a:srgbClr val="F8DF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9" name="ZoneTexte 80">
              <a:extLst>
                <a:ext uri="{FF2B5EF4-FFF2-40B4-BE49-F238E27FC236}">
                  <a16:creationId xmlns:a16="http://schemas.microsoft.com/office/drawing/2014/main" id="{8DD839BE-CF8B-4CF9-8B32-DC39BAF92C07}"/>
                </a:ext>
              </a:extLst>
            </p:cNvPr>
            <p:cNvSpPr txBox="1">
              <a:spLocks noChangeArrowheads="1"/>
            </p:cNvSpPr>
            <p:nvPr/>
          </p:nvSpPr>
          <p:spPr bwMode="auto">
            <a:xfrm>
              <a:off x="612813" y="6662500"/>
              <a:ext cx="5334000"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D86128"/>
                  </a:solidFill>
                  <a:latin typeface="Futura-CondensedLight" panose="020B0604020202020204" pitchFamily="34" charset="0"/>
                </a:rPr>
                <a:t>01 INTRODUCTION</a:t>
              </a:r>
              <a:endParaRPr lang="fr-FR" altLang="fr-FR" sz="6738" dirty="0">
                <a:solidFill>
                  <a:srgbClr val="D86128"/>
                </a:solidFill>
                <a:latin typeface="Futura-CondensedLight" panose="020B0604020202020204" pitchFamily="34" charset="0"/>
              </a:endParaRPr>
            </a:p>
          </p:txBody>
        </p:sp>
      </p:grpSp>
      <p:grpSp>
        <p:nvGrpSpPr>
          <p:cNvPr id="40" name="Group 39">
            <a:extLst>
              <a:ext uri="{FF2B5EF4-FFF2-40B4-BE49-F238E27FC236}">
                <a16:creationId xmlns:a16="http://schemas.microsoft.com/office/drawing/2014/main" id="{31A8446E-FE4A-4628-B19C-10A31F283D2A}"/>
              </a:ext>
            </a:extLst>
          </p:cNvPr>
          <p:cNvGrpSpPr/>
          <p:nvPr userDrawn="1"/>
        </p:nvGrpSpPr>
        <p:grpSpPr>
          <a:xfrm>
            <a:off x="26253051" y="4633075"/>
            <a:ext cx="8335156" cy="1118427"/>
            <a:chOff x="414143" y="17961229"/>
            <a:chExt cx="9524170" cy="1278000"/>
          </a:xfrm>
        </p:grpSpPr>
        <p:sp>
          <p:nvSpPr>
            <p:cNvPr id="41" name="Larme 184">
              <a:extLst>
                <a:ext uri="{FF2B5EF4-FFF2-40B4-BE49-F238E27FC236}">
                  <a16:creationId xmlns:a16="http://schemas.microsoft.com/office/drawing/2014/main" id="{4C17FB94-D8C2-4399-B113-708D7CC3FA87}"/>
                </a:ext>
              </a:extLst>
            </p:cNvPr>
            <p:cNvSpPr/>
            <p:nvPr/>
          </p:nvSpPr>
          <p:spPr>
            <a:xfrm>
              <a:off x="414143" y="17961229"/>
              <a:ext cx="1278000" cy="1278000"/>
            </a:xfrm>
            <a:prstGeom prst="teardrop">
              <a:avLst/>
            </a:prstGeom>
            <a:solidFill>
              <a:srgbClr val="DFE0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2" name="ZoneTexte 106">
              <a:extLst>
                <a:ext uri="{FF2B5EF4-FFF2-40B4-BE49-F238E27FC236}">
                  <a16:creationId xmlns:a16="http://schemas.microsoft.com/office/drawing/2014/main" id="{6A8796F1-75B0-473D-91E9-4154615DDA32}"/>
                </a:ext>
              </a:extLst>
            </p:cNvPr>
            <p:cNvSpPr txBox="1">
              <a:spLocks noChangeArrowheads="1"/>
            </p:cNvSpPr>
            <p:nvPr/>
          </p:nvSpPr>
          <p:spPr bwMode="auto">
            <a:xfrm>
              <a:off x="565713" y="18000064"/>
              <a:ext cx="9372600"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495B64"/>
                  </a:solidFill>
                  <a:latin typeface="Futura-CondensedLight" panose="020B0604020202020204" pitchFamily="34" charset="0"/>
                </a:rPr>
                <a:t>04  DISCUSSION</a:t>
              </a:r>
            </a:p>
          </p:txBody>
        </p:sp>
      </p:grpSp>
      <p:sp>
        <p:nvSpPr>
          <p:cNvPr id="43" name="Larme 184">
            <a:extLst>
              <a:ext uri="{FF2B5EF4-FFF2-40B4-BE49-F238E27FC236}">
                <a16:creationId xmlns:a16="http://schemas.microsoft.com/office/drawing/2014/main" id="{49DDB5D0-0F69-4320-B82F-0C6DCA515839}"/>
              </a:ext>
            </a:extLst>
          </p:cNvPr>
          <p:cNvSpPr/>
          <p:nvPr userDrawn="1"/>
        </p:nvSpPr>
        <p:spPr>
          <a:xfrm>
            <a:off x="26253051" y="18799748"/>
            <a:ext cx="1118452" cy="1118427"/>
          </a:xfrm>
          <a:prstGeom prst="teardrop">
            <a:avLst/>
          </a:prstGeom>
          <a:solidFill>
            <a:srgbClr val="D86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4" name="ZoneTexte 106">
            <a:extLst>
              <a:ext uri="{FF2B5EF4-FFF2-40B4-BE49-F238E27FC236}">
                <a16:creationId xmlns:a16="http://schemas.microsoft.com/office/drawing/2014/main" id="{F642237D-9530-465E-B08A-534D85B426E0}"/>
              </a:ext>
            </a:extLst>
          </p:cNvPr>
          <p:cNvSpPr txBox="1">
            <a:spLocks noChangeArrowheads="1"/>
          </p:cNvSpPr>
          <p:nvPr userDrawn="1"/>
        </p:nvSpPr>
        <p:spPr bwMode="auto">
          <a:xfrm>
            <a:off x="26386226" y="18838150"/>
            <a:ext cx="8202508"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495B64"/>
                </a:solidFill>
                <a:latin typeface="Futura-CondensedLight" panose="020B0604020202020204" pitchFamily="34" charset="0"/>
              </a:rPr>
              <a:t>05  CONCLUSION</a:t>
            </a:r>
          </a:p>
        </p:txBody>
      </p:sp>
    </p:spTree>
    <p:extLst>
      <p:ext uri="{BB962C8B-B14F-4D97-AF65-F5344CB8AC3E}">
        <p14:creationId xmlns:p14="http://schemas.microsoft.com/office/powerpoint/2010/main" val="1337828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E5123-C751-4DF1-83ED-612FDEADF0BF}"/>
              </a:ext>
            </a:extLst>
          </p:cNvPr>
          <p:cNvSpPr/>
          <p:nvPr userDrawn="1"/>
        </p:nvSpPr>
        <p:spPr bwMode="auto">
          <a:xfrm>
            <a:off x="4852951" y="293960"/>
            <a:ext cx="28179373" cy="1460104"/>
          </a:xfrm>
          <a:prstGeom prst="rect">
            <a:avLst/>
          </a:prstGeom>
          <a:solidFill>
            <a:srgbClr val="86AB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3850" dirty="0">
              <a:latin typeface="Futura-CondensedLight" panose="020B0604020202020204" pitchFamily="34" charset="0"/>
            </a:endParaRPr>
          </a:p>
        </p:txBody>
      </p:sp>
      <p:sp>
        <p:nvSpPr>
          <p:cNvPr id="8" name="Rectangle 7">
            <a:extLst>
              <a:ext uri="{FF2B5EF4-FFF2-40B4-BE49-F238E27FC236}">
                <a16:creationId xmlns:a16="http://schemas.microsoft.com/office/drawing/2014/main" id="{119E4E85-B8E1-4C7C-9089-03671F9C0671}"/>
              </a:ext>
            </a:extLst>
          </p:cNvPr>
          <p:cNvSpPr/>
          <p:nvPr userDrawn="1"/>
        </p:nvSpPr>
        <p:spPr bwMode="auto">
          <a:xfrm>
            <a:off x="294321" y="293960"/>
            <a:ext cx="4273238" cy="1460101"/>
          </a:xfrm>
          <a:prstGeom prst="rect">
            <a:avLst/>
          </a:prstGeom>
          <a:solidFill>
            <a:srgbClr val="ACC8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9" name="Rectangle 8">
            <a:extLst>
              <a:ext uri="{FF2B5EF4-FFF2-40B4-BE49-F238E27FC236}">
                <a16:creationId xmlns:a16="http://schemas.microsoft.com/office/drawing/2014/main" id="{523BBC6A-5E5E-4E41-B032-184EF7CE0B1E}"/>
              </a:ext>
            </a:extLst>
          </p:cNvPr>
          <p:cNvSpPr/>
          <p:nvPr userDrawn="1"/>
        </p:nvSpPr>
        <p:spPr>
          <a:xfrm>
            <a:off x="26129662" y="2060781"/>
            <a:ext cx="11986506" cy="2942482"/>
          </a:xfrm>
          <a:prstGeom prst="rect">
            <a:avLst/>
          </a:prstGeom>
          <a:solidFill>
            <a:srgbClr val="4E4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1" name="Rectangle 10">
            <a:extLst>
              <a:ext uri="{FF2B5EF4-FFF2-40B4-BE49-F238E27FC236}">
                <a16:creationId xmlns:a16="http://schemas.microsoft.com/office/drawing/2014/main" id="{4ED81F0B-EC4A-4075-B173-AD976E549513}"/>
              </a:ext>
            </a:extLst>
          </p:cNvPr>
          <p:cNvSpPr/>
          <p:nvPr/>
        </p:nvSpPr>
        <p:spPr bwMode="auto">
          <a:xfrm>
            <a:off x="294321" y="2049305"/>
            <a:ext cx="25524275" cy="2953957"/>
          </a:xfrm>
          <a:prstGeom prst="rect">
            <a:avLst/>
          </a:prstGeom>
          <a:solidFill>
            <a:srgbClr val="4E47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35" name="Rectangle 34">
            <a:extLst>
              <a:ext uri="{FF2B5EF4-FFF2-40B4-BE49-F238E27FC236}">
                <a16:creationId xmlns:a16="http://schemas.microsoft.com/office/drawing/2014/main" id="{9DDE2FC1-428A-47A8-A08B-E62839AD7BFE}"/>
              </a:ext>
            </a:extLst>
          </p:cNvPr>
          <p:cNvSpPr/>
          <p:nvPr/>
        </p:nvSpPr>
        <p:spPr>
          <a:xfrm>
            <a:off x="26128964" y="5453800"/>
            <a:ext cx="11987202" cy="12949894"/>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6" name="Rectangle 35">
            <a:extLst>
              <a:ext uri="{FF2B5EF4-FFF2-40B4-BE49-F238E27FC236}">
                <a16:creationId xmlns:a16="http://schemas.microsoft.com/office/drawing/2014/main" id="{770C4C45-41C6-48B6-92EC-A848836187A2}"/>
              </a:ext>
            </a:extLst>
          </p:cNvPr>
          <p:cNvSpPr/>
          <p:nvPr/>
        </p:nvSpPr>
        <p:spPr>
          <a:xfrm>
            <a:off x="26129660" y="5399477"/>
            <a:ext cx="11986505" cy="1260200"/>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nvGrpSpPr>
          <p:cNvPr id="15" name="Group 14">
            <a:extLst>
              <a:ext uri="{FF2B5EF4-FFF2-40B4-BE49-F238E27FC236}">
                <a16:creationId xmlns:a16="http://schemas.microsoft.com/office/drawing/2014/main" id="{6951640C-B21A-4CCB-A91D-3E76AF787219}"/>
              </a:ext>
            </a:extLst>
          </p:cNvPr>
          <p:cNvGrpSpPr/>
          <p:nvPr/>
        </p:nvGrpSpPr>
        <p:grpSpPr>
          <a:xfrm>
            <a:off x="26135354" y="18734237"/>
            <a:ext cx="11980813" cy="8280243"/>
            <a:chOff x="31471698" y="22082731"/>
            <a:chExt cx="11988181" cy="9461635"/>
          </a:xfrm>
        </p:grpSpPr>
        <p:sp>
          <p:nvSpPr>
            <p:cNvPr id="33" name="Rectangle 32">
              <a:extLst>
                <a:ext uri="{FF2B5EF4-FFF2-40B4-BE49-F238E27FC236}">
                  <a16:creationId xmlns:a16="http://schemas.microsoft.com/office/drawing/2014/main" id="{F4888324-9F94-49C2-B47A-1F6E8CA39159}"/>
                </a:ext>
              </a:extLst>
            </p:cNvPr>
            <p:cNvSpPr/>
            <p:nvPr/>
          </p:nvSpPr>
          <p:spPr>
            <a:xfrm>
              <a:off x="31490715" y="22082731"/>
              <a:ext cx="11969164" cy="9461635"/>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4" name="Rectangle 33">
              <a:extLst>
                <a:ext uri="{FF2B5EF4-FFF2-40B4-BE49-F238E27FC236}">
                  <a16:creationId xmlns:a16="http://schemas.microsoft.com/office/drawing/2014/main" id="{8ED508D9-F9B2-43A1-9AA1-5915CCC62633}"/>
                </a:ext>
              </a:extLst>
            </p:cNvPr>
            <p:cNvSpPr/>
            <p:nvPr/>
          </p:nvSpPr>
          <p:spPr>
            <a:xfrm>
              <a:off x="31471698" y="22082731"/>
              <a:ext cx="11988181" cy="1440000"/>
            </a:xfrm>
            <a:prstGeom prst="rect">
              <a:avLst/>
            </a:prstGeom>
            <a:solidFill>
              <a:srgbClr val="EA99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sp>
        <p:nvSpPr>
          <p:cNvPr id="16" name="Rectangle 15">
            <a:extLst>
              <a:ext uri="{FF2B5EF4-FFF2-40B4-BE49-F238E27FC236}">
                <a16:creationId xmlns:a16="http://schemas.microsoft.com/office/drawing/2014/main" id="{A4383CEC-0544-4C68-9B5A-2580A768E743}"/>
              </a:ext>
            </a:extLst>
          </p:cNvPr>
          <p:cNvSpPr/>
          <p:nvPr/>
        </p:nvSpPr>
        <p:spPr>
          <a:xfrm>
            <a:off x="294321" y="27321200"/>
            <a:ext cx="21869615" cy="1180503"/>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1" name="ZoneTexte 149">
            <a:extLst>
              <a:ext uri="{FF2B5EF4-FFF2-40B4-BE49-F238E27FC236}">
                <a16:creationId xmlns:a16="http://schemas.microsoft.com/office/drawing/2014/main" id="{5449C575-132B-4DD8-9102-8E51A2A67A85}"/>
              </a:ext>
            </a:extLst>
          </p:cNvPr>
          <p:cNvSpPr txBox="1">
            <a:spLocks noChangeArrowheads="1"/>
          </p:cNvSpPr>
          <p:nvPr/>
        </p:nvSpPr>
        <p:spPr bwMode="auto">
          <a:xfrm>
            <a:off x="5223918" y="27686308"/>
            <a:ext cx="3129289" cy="32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algn="just" eaLnBrk="1" hangingPunct="1">
              <a:spcBef>
                <a:spcPct val="0"/>
              </a:spcBef>
              <a:buFontTx/>
              <a:buNone/>
            </a:pPr>
            <a:endParaRPr lang="en-US" altLang="fr-FR" sz="1481" dirty="0">
              <a:solidFill>
                <a:srgbClr val="495B64"/>
              </a:solidFill>
            </a:endParaRPr>
          </a:p>
        </p:txBody>
      </p:sp>
      <p:sp>
        <p:nvSpPr>
          <p:cNvPr id="31" name="Rectangle 30">
            <a:extLst>
              <a:ext uri="{FF2B5EF4-FFF2-40B4-BE49-F238E27FC236}">
                <a16:creationId xmlns:a16="http://schemas.microsoft.com/office/drawing/2014/main" id="{62094E5F-BF81-4D03-B172-55181CD8EB8E}"/>
              </a:ext>
            </a:extLst>
          </p:cNvPr>
          <p:cNvSpPr/>
          <p:nvPr/>
        </p:nvSpPr>
        <p:spPr>
          <a:xfrm>
            <a:off x="12586897" y="5397629"/>
            <a:ext cx="13232392" cy="21616852"/>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2" name="Rectangle 31">
            <a:extLst>
              <a:ext uri="{FF2B5EF4-FFF2-40B4-BE49-F238E27FC236}">
                <a16:creationId xmlns:a16="http://schemas.microsoft.com/office/drawing/2014/main" id="{45DF5044-3716-4F7C-ACFE-0DC130B9FB0C}"/>
              </a:ext>
            </a:extLst>
          </p:cNvPr>
          <p:cNvSpPr/>
          <p:nvPr/>
        </p:nvSpPr>
        <p:spPr>
          <a:xfrm>
            <a:off x="12586201" y="5400936"/>
            <a:ext cx="13232391" cy="1260200"/>
          </a:xfrm>
          <a:prstGeom prst="rect">
            <a:avLst/>
          </a:prstGeom>
          <a:solidFill>
            <a:srgbClr val="D86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grpSp>
        <p:nvGrpSpPr>
          <p:cNvPr id="23" name="Group 22">
            <a:extLst>
              <a:ext uri="{FF2B5EF4-FFF2-40B4-BE49-F238E27FC236}">
                <a16:creationId xmlns:a16="http://schemas.microsoft.com/office/drawing/2014/main" id="{9FC22D3C-57A7-41C8-AF5C-FEDA688559DD}"/>
              </a:ext>
            </a:extLst>
          </p:cNvPr>
          <p:cNvGrpSpPr/>
          <p:nvPr/>
        </p:nvGrpSpPr>
        <p:grpSpPr>
          <a:xfrm>
            <a:off x="296731" y="5428425"/>
            <a:ext cx="11972165" cy="7002420"/>
            <a:chOff x="1133013" y="5914899"/>
            <a:chExt cx="12600001" cy="8001497"/>
          </a:xfrm>
        </p:grpSpPr>
        <p:sp>
          <p:nvSpPr>
            <p:cNvPr id="29" name="Rectangle 28">
              <a:extLst>
                <a:ext uri="{FF2B5EF4-FFF2-40B4-BE49-F238E27FC236}">
                  <a16:creationId xmlns:a16="http://schemas.microsoft.com/office/drawing/2014/main" id="{19C1545F-9CCD-4ECB-8E88-D13DB1550A3A}"/>
                </a:ext>
              </a:extLst>
            </p:cNvPr>
            <p:cNvSpPr/>
            <p:nvPr/>
          </p:nvSpPr>
          <p:spPr>
            <a:xfrm>
              <a:off x="1133013" y="5934858"/>
              <a:ext cx="12600000" cy="7981538"/>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0" name="Rectangle 29">
              <a:extLst>
                <a:ext uri="{FF2B5EF4-FFF2-40B4-BE49-F238E27FC236}">
                  <a16:creationId xmlns:a16="http://schemas.microsoft.com/office/drawing/2014/main" id="{3C7FAA5A-0B34-4A33-92A0-4E7D6633E7EB}"/>
                </a:ext>
              </a:extLst>
            </p:cNvPr>
            <p:cNvSpPr/>
            <p:nvPr/>
          </p:nvSpPr>
          <p:spPr>
            <a:xfrm>
              <a:off x="1133014" y="5914899"/>
              <a:ext cx="12600000" cy="1440000"/>
            </a:xfrm>
            <a:prstGeom prst="rect">
              <a:avLst/>
            </a:prstGeom>
            <a:solidFill>
              <a:srgbClr val="ECC7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24" name="Group 23">
            <a:extLst>
              <a:ext uri="{FF2B5EF4-FFF2-40B4-BE49-F238E27FC236}">
                <a16:creationId xmlns:a16="http://schemas.microsoft.com/office/drawing/2014/main" id="{F86F76C0-FC36-4EB4-8348-337D77CAD035}"/>
              </a:ext>
            </a:extLst>
          </p:cNvPr>
          <p:cNvGrpSpPr/>
          <p:nvPr/>
        </p:nvGrpSpPr>
        <p:grpSpPr>
          <a:xfrm>
            <a:off x="315018" y="12769503"/>
            <a:ext cx="11972165" cy="14244978"/>
            <a:chOff x="359960" y="14318424"/>
            <a:chExt cx="12381265" cy="16277395"/>
          </a:xfrm>
        </p:grpSpPr>
        <p:sp>
          <p:nvSpPr>
            <p:cNvPr id="27" name="Rectangle 26">
              <a:extLst>
                <a:ext uri="{FF2B5EF4-FFF2-40B4-BE49-F238E27FC236}">
                  <a16:creationId xmlns:a16="http://schemas.microsoft.com/office/drawing/2014/main" id="{4F606D89-54C2-4A79-84A4-BF58268DE41E}"/>
                </a:ext>
              </a:extLst>
            </p:cNvPr>
            <p:cNvSpPr/>
            <p:nvPr/>
          </p:nvSpPr>
          <p:spPr>
            <a:xfrm>
              <a:off x="359960" y="14318424"/>
              <a:ext cx="12381265" cy="16277395"/>
            </a:xfrm>
            <a:prstGeom prst="rect">
              <a:avLst/>
            </a:prstGeom>
            <a:solidFill>
              <a:srgbClr val="FAECD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dirty="0"/>
                <a:t>²</a:t>
              </a:r>
            </a:p>
          </p:txBody>
        </p:sp>
        <p:sp>
          <p:nvSpPr>
            <p:cNvPr id="28" name="Rectangle 27">
              <a:extLst>
                <a:ext uri="{FF2B5EF4-FFF2-40B4-BE49-F238E27FC236}">
                  <a16:creationId xmlns:a16="http://schemas.microsoft.com/office/drawing/2014/main" id="{2F74B11A-923B-4100-9551-F9A28A9CF478}"/>
                </a:ext>
              </a:extLst>
            </p:cNvPr>
            <p:cNvSpPr/>
            <p:nvPr/>
          </p:nvSpPr>
          <p:spPr>
            <a:xfrm>
              <a:off x="359960" y="14332050"/>
              <a:ext cx="12381265" cy="1440000"/>
            </a:xfrm>
            <a:prstGeom prst="rect">
              <a:avLst/>
            </a:prstGeom>
            <a:solidFill>
              <a:srgbClr val="495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25" name="Rectangle 24">
            <a:extLst>
              <a:ext uri="{FF2B5EF4-FFF2-40B4-BE49-F238E27FC236}">
                <a16:creationId xmlns:a16="http://schemas.microsoft.com/office/drawing/2014/main" id="{77842891-6FDE-4FD0-ACEB-FEC296FF64CF}"/>
              </a:ext>
            </a:extLst>
          </p:cNvPr>
          <p:cNvSpPr/>
          <p:nvPr/>
        </p:nvSpPr>
        <p:spPr>
          <a:xfrm>
            <a:off x="22536908" y="27321197"/>
            <a:ext cx="4541913" cy="1180506"/>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6" name="Rectangle 25">
            <a:extLst>
              <a:ext uri="{FF2B5EF4-FFF2-40B4-BE49-F238E27FC236}">
                <a16:creationId xmlns:a16="http://schemas.microsoft.com/office/drawing/2014/main" id="{6B4A5191-68C7-4CE3-8A21-6C54BD45A140}"/>
              </a:ext>
            </a:extLst>
          </p:cNvPr>
          <p:cNvSpPr/>
          <p:nvPr/>
        </p:nvSpPr>
        <p:spPr>
          <a:xfrm>
            <a:off x="27393878" y="27321200"/>
            <a:ext cx="10722288" cy="1183890"/>
          </a:xfrm>
          <a:prstGeom prst="rect">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37" name="Rectangle 36">
            <a:extLst>
              <a:ext uri="{FF2B5EF4-FFF2-40B4-BE49-F238E27FC236}">
                <a16:creationId xmlns:a16="http://schemas.microsoft.com/office/drawing/2014/main" id="{DD62F9B3-13B1-497D-9624-F1EA511E2027}"/>
              </a:ext>
            </a:extLst>
          </p:cNvPr>
          <p:cNvSpPr/>
          <p:nvPr/>
        </p:nvSpPr>
        <p:spPr bwMode="auto">
          <a:xfrm>
            <a:off x="33317716" y="293959"/>
            <a:ext cx="4798454" cy="1460102"/>
          </a:xfrm>
          <a:prstGeom prst="rect">
            <a:avLst/>
          </a:prstGeom>
          <a:solidFill>
            <a:srgbClr val="ACC8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38" name="Picture 37">
            <a:extLst>
              <a:ext uri="{FF2B5EF4-FFF2-40B4-BE49-F238E27FC236}">
                <a16:creationId xmlns:a16="http://schemas.microsoft.com/office/drawing/2014/main" id="{6D3E43A0-D8F5-4AC9-AED9-141B0D267B1E}"/>
              </a:ext>
            </a:extLst>
          </p:cNvPr>
          <p:cNvPicPr>
            <a:picLocks noChangeAspect="1"/>
          </p:cNvPicPr>
          <p:nvPr/>
        </p:nvPicPr>
        <p:blipFill>
          <a:blip r:embed="rId3"/>
          <a:stretch>
            <a:fillRect/>
          </a:stretch>
        </p:blipFill>
        <p:spPr>
          <a:xfrm>
            <a:off x="523852" y="610589"/>
            <a:ext cx="3822118" cy="815367"/>
          </a:xfrm>
          <a:prstGeom prst="rect">
            <a:avLst/>
          </a:prstGeom>
        </p:spPr>
      </p:pic>
      <p:pic>
        <p:nvPicPr>
          <p:cNvPr id="39" name="Picture 38">
            <a:extLst>
              <a:ext uri="{FF2B5EF4-FFF2-40B4-BE49-F238E27FC236}">
                <a16:creationId xmlns:a16="http://schemas.microsoft.com/office/drawing/2014/main" id="{5BD625CE-6DDC-4058-BFB4-01054AC8E7F3}"/>
              </a:ext>
            </a:extLst>
          </p:cNvPr>
          <p:cNvPicPr>
            <a:picLocks noChangeAspect="1"/>
          </p:cNvPicPr>
          <p:nvPr/>
        </p:nvPicPr>
        <p:blipFill>
          <a:blip r:embed="rId4"/>
          <a:stretch>
            <a:fillRect/>
          </a:stretch>
        </p:blipFill>
        <p:spPr>
          <a:xfrm>
            <a:off x="33943943" y="438919"/>
            <a:ext cx="3546001" cy="1158707"/>
          </a:xfrm>
          <a:prstGeom prst="rect">
            <a:avLst/>
          </a:prstGeom>
        </p:spPr>
      </p:pic>
      <p:grpSp>
        <p:nvGrpSpPr>
          <p:cNvPr id="41" name="Group 40">
            <a:extLst>
              <a:ext uri="{FF2B5EF4-FFF2-40B4-BE49-F238E27FC236}">
                <a16:creationId xmlns:a16="http://schemas.microsoft.com/office/drawing/2014/main" id="{D0561DAA-A521-4E90-8851-6A1B71C03047}"/>
              </a:ext>
            </a:extLst>
          </p:cNvPr>
          <p:cNvGrpSpPr/>
          <p:nvPr/>
        </p:nvGrpSpPr>
        <p:grpSpPr>
          <a:xfrm>
            <a:off x="12700843" y="5457377"/>
            <a:ext cx="11807641" cy="1118427"/>
            <a:chOff x="10338106" y="17981932"/>
            <a:chExt cx="13492007" cy="1278000"/>
          </a:xfrm>
        </p:grpSpPr>
        <p:sp>
          <p:nvSpPr>
            <p:cNvPr id="42" name="Larme 214">
              <a:extLst>
                <a:ext uri="{FF2B5EF4-FFF2-40B4-BE49-F238E27FC236}">
                  <a16:creationId xmlns:a16="http://schemas.microsoft.com/office/drawing/2014/main" id="{3D0A3D79-431F-4EA3-A4BB-D3122F1F491E}"/>
                </a:ext>
              </a:extLst>
            </p:cNvPr>
            <p:cNvSpPr/>
            <p:nvPr/>
          </p:nvSpPr>
          <p:spPr>
            <a:xfrm>
              <a:off x="10338106" y="17981932"/>
              <a:ext cx="1278000" cy="1278000"/>
            </a:xfrm>
            <a:prstGeom prst="teardrop">
              <a:avLst/>
            </a:prstGeom>
            <a:solidFill>
              <a:srgbClr val="495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3" name="ZoneTexte 75">
              <a:extLst>
                <a:ext uri="{FF2B5EF4-FFF2-40B4-BE49-F238E27FC236}">
                  <a16:creationId xmlns:a16="http://schemas.microsoft.com/office/drawing/2014/main" id="{9D434583-A47B-4FDE-A8E6-8FE8AF7E2C2F}"/>
                </a:ext>
              </a:extLst>
            </p:cNvPr>
            <p:cNvSpPr txBox="1">
              <a:spLocks noChangeArrowheads="1"/>
            </p:cNvSpPr>
            <p:nvPr/>
          </p:nvSpPr>
          <p:spPr bwMode="auto">
            <a:xfrm>
              <a:off x="10495113" y="18001435"/>
              <a:ext cx="13335000"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FFC000"/>
                  </a:solidFill>
                  <a:latin typeface="Futura-CondensedLight" panose="020B0604020202020204" pitchFamily="34" charset="0"/>
                </a:rPr>
                <a:t>03  RESULTS</a:t>
              </a:r>
              <a:endParaRPr lang="fr-FR" altLang="fr-FR" sz="7001" dirty="0">
                <a:solidFill>
                  <a:srgbClr val="FFC000"/>
                </a:solidFill>
                <a:latin typeface="Futura-CondensedLight" panose="020B0604020202020204" pitchFamily="34" charset="0"/>
              </a:endParaRPr>
            </a:p>
          </p:txBody>
        </p:sp>
      </p:grpSp>
      <p:grpSp>
        <p:nvGrpSpPr>
          <p:cNvPr id="44" name="Group 43">
            <a:extLst>
              <a:ext uri="{FF2B5EF4-FFF2-40B4-BE49-F238E27FC236}">
                <a16:creationId xmlns:a16="http://schemas.microsoft.com/office/drawing/2014/main" id="{DED2038B-6B8B-4076-B61B-1C48B1D8F9E8}"/>
              </a:ext>
            </a:extLst>
          </p:cNvPr>
          <p:cNvGrpSpPr/>
          <p:nvPr/>
        </p:nvGrpSpPr>
        <p:grpSpPr>
          <a:xfrm>
            <a:off x="378447" y="12822666"/>
            <a:ext cx="16772525" cy="1117140"/>
            <a:chOff x="10482024" y="6595350"/>
            <a:chExt cx="19165134" cy="1276529"/>
          </a:xfrm>
        </p:grpSpPr>
        <p:sp>
          <p:nvSpPr>
            <p:cNvPr id="45" name="Larme 211">
              <a:extLst>
                <a:ext uri="{FF2B5EF4-FFF2-40B4-BE49-F238E27FC236}">
                  <a16:creationId xmlns:a16="http://schemas.microsoft.com/office/drawing/2014/main" id="{C310E847-2E4A-4682-BA9A-467CA6455D28}"/>
                </a:ext>
              </a:extLst>
            </p:cNvPr>
            <p:cNvSpPr>
              <a:spLocks noChangeAspect="1"/>
            </p:cNvSpPr>
            <p:nvPr/>
          </p:nvSpPr>
          <p:spPr>
            <a:xfrm>
              <a:off x="10482024" y="6595350"/>
              <a:ext cx="1276529" cy="1276529"/>
            </a:xfrm>
            <a:prstGeom prst="teardrop">
              <a:avLst/>
            </a:prstGeom>
            <a:solidFill>
              <a:srgbClr val="88AFA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6" name="ZoneTexte 73">
              <a:extLst>
                <a:ext uri="{FF2B5EF4-FFF2-40B4-BE49-F238E27FC236}">
                  <a16:creationId xmlns:a16="http://schemas.microsoft.com/office/drawing/2014/main" id="{EF980B0F-11AB-4BC1-B8DF-A14CD263A837}"/>
                </a:ext>
              </a:extLst>
            </p:cNvPr>
            <p:cNvSpPr txBox="1">
              <a:spLocks noChangeArrowheads="1"/>
            </p:cNvSpPr>
            <p:nvPr/>
          </p:nvSpPr>
          <p:spPr bwMode="auto">
            <a:xfrm>
              <a:off x="10673359" y="6633449"/>
              <a:ext cx="18973799"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FAECD1"/>
                  </a:solidFill>
                  <a:latin typeface="Futura-CondensedLight" panose="020B0604020202020204" pitchFamily="34" charset="0"/>
                </a:rPr>
                <a:t>02  METHODS</a:t>
              </a:r>
            </a:p>
          </p:txBody>
        </p:sp>
      </p:grpSp>
      <p:grpSp>
        <p:nvGrpSpPr>
          <p:cNvPr id="47" name="Group 46">
            <a:extLst>
              <a:ext uri="{FF2B5EF4-FFF2-40B4-BE49-F238E27FC236}">
                <a16:creationId xmlns:a16="http://schemas.microsoft.com/office/drawing/2014/main" id="{293A0FFC-B401-4C05-A626-5CC775FD2257}"/>
              </a:ext>
            </a:extLst>
          </p:cNvPr>
          <p:cNvGrpSpPr/>
          <p:nvPr/>
        </p:nvGrpSpPr>
        <p:grpSpPr>
          <a:xfrm>
            <a:off x="377160" y="5457925"/>
            <a:ext cx="5271176" cy="2060045"/>
            <a:chOff x="420008" y="6624291"/>
            <a:chExt cx="5555039" cy="2353964"/>
          </a:xfrm>
        </p:grpSpPr>
        <p:sp>
          <p:nvSpPr>
            <p:cNvPr id="48" name="Larme 291">
              <a:extLst>
                <a:ext uri="{FF2B5EF4-FFF2-40B4-BE49-F238E27FC236}">
                  <a16:creationId xmlns:a16="http://schemas.microsoft.com/office/drawing/2014/main" id="{64847394-68F8-49ED-AB6A-5F1EC2503AD9}"/>
                </a:ext>
              </a:extLst>
            </p:cNvPr>
            <p:cNvSpPr/>
            <p:nvPr/>
          </p:nvSpPr>
          <p:spPr>
            <a:xfrm>
              <a:off x="420008" y="6624291"/>
              <a:ext cx="1278000" cy="1278000"/>
            </a:xfrm>
            <a:prstGeom prst="teardrop">
              <a:avLst/>
            </a:prstGeom>
            <a:solidFill>
              <a:srgbClr val="F8DF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9" name="ZoneTexte 80">
              <a:extLst>
                <a:ext uri="{FF2B5EF4-FFF2-40B4-BE49-F238E27FC236}">
                  <a16:creationId xmlns:a16="http://schemas.microsoft.com/office/drawing/2014/main" id="{D2FDC7EC-CC35-48DF-9EAD-F2A336867A5E}"/>
                </a:ext>
              </a:extLst>
            </p:cNvPr>
            <p:cNvSpPr txBox="1">
              <a:spLocks noChangeArrowheads="1"/>
            </p:cNvSpPr>
            <p:nvPr/>
          </p:nvSpPr>
          <p:spPr bwMode="auto">
            <a:xfrm>
              <a:off x="641047" y="6656814"/>
              <a:ext cx="5334000" cy="232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D86128"/>
                  </a:solidFill>
                  <a:latin typeface="Futura-CondensedLight" panose="020B0604020202020204" pitchFamily="34" charset="0"/>
                </a:rPr>
                <a:t>01  INTRODUCTION</a:t>
              </a:r>
              <a:endParaRPr lang="fr-FR" altLang="fr-FR" sz="6738" dirty="0">
                <a:solidFill>
                  <a:srgbClr val="D86128"/>
                </a:solidFill>
                <a:latin typeface="Futura-CondensedLight" panose="020B0604020202020204" pitchFamily="34" charset="0"/>
              </a:endParaRPr>
            </a:p>
          </p:txBody>
        </p:sp>
      </p:grpSp>
      <p:grpSp>
        <p:nvGrpSpPr>
          <p:cNvPr id="50" name="Group 49">
            <a:extLst>
              <a:ext uri="{FF2B5EF4-FFF2-40B4-BE49-F238E27FC236}">
                <a16:creationId xmlns:a16="http://schemas.microsoft.com/office/drawing/2014/main" id="{DEC03E22-05F8-44DE-987A-944FA13EDE7A}"/>
              </a:ext>
            </a:extLst>
          </p:cNvPr>
          <p:cNvGrpSpPr/>
          <p:nvPr/>
        </p:nvGrpSpPr>
        <p:grpSpPr>
          <a:xfrm>
            <a:off x="26253051" y="5457377"/>
            <a:ext cx="8335156" cy="1118427"/>
            <a:chOff x="414143" y="17961229"/>
            <a:chExt cx="9524170" cy="1278000"/>
          </a:xfrm>
        </p:grpSpPr>
        <p:sp>
          <p:nvSpPr>
            <p:cNvPr id="51" name="Larme 184">
              <a:extLst>
                <a:ext uri="{FF2B5EF4-FFF2-40B4-BE49-F238E27FC236}">
                  <a16:creationId xmlns:a16="http://schemas.microsoft.com/office/drawing/2014/main" id="{7659A72B-B15C-49E0-AAF4-00C74E472E48}"/>
                </a:ext>
              </a:extLst>
            </p:cNvPr>
            <p:cNvSpPr/>
            <p:nvPr/>
          </p:nvSpPr>
          <p:spPr>
            <a:xfrm>
              <a:off x="414143" y="17961229"/>
              <a:ext cx="1278000" cy="1278000"/>
            </a:xfrm>
            <a:prstGeom prst="teardrop">
              <a:avLst/>
            </a:prstGeom>
            <a:solidFill>
              <a:srgbClr val="DFE0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2" name="ZoneTexte 106">
              <a:extLst>
                <a:ext uri="{FF2B5EF4-FFF2-40B4-BE49-F238E27FC236}">
                  <a16:creationId xmlns:a16="http://schemas.microsoft.com/office/drawing/2014/main" id="{1B7078ED-ABBD-4AFD-955C-2E4525C393E8}"/>
                </a:ext>
              </a:extLst>
            </p:cNvPr>
            <p:cNvSpPr txBox="1">
              <a:spLocks noChangeArrowheads="1"/>
            </p:cNvSpPr>
            <p:nvPr/>
          </p:nvSpPr>
          <p:spPr bwMode="auto">
            <a:xfrm>
              <a:off x="565713" y="18000064"/>
              <a:ext cx="9372600" cy="121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495B64"/>
                  </a:solidFill>
                  <a:latin typeface="Futura-CondensedLight" panose="020B0604020202020204" pitchFamily="34" charset="0"/>
                </a:rPr>
                <a:t>04  DISCUSSION</a:t>
              </a:r>
            </a:p>
          </p:txBody>
        </p:sp>
      </p:grpSp>
      <p:sp>
        <p:nvSpPr>
          <p:cNvPr id="53" name="Larme 184">
            <a:extLst>
              <a:ext uri="{FF2B5EF4-FFF2-40B4-BE49-F238E27FC236}">
                <a16:creationId xmlns:a16="http://schemas.microsoft.com/office/drawing/2014/main" id="{27EC81CB-E46D-4B3A-8672-4B517FA89583}"/>
              </a:ext>
            </a:extLst>
          </p:cNvPr>
          <p:cNvSpPr/>
          <p:nvPr/>
        </p:nvSpPr>
        <p:spPr>
          <a:xfrm>
            <a:off x="26253051" y="18799748"/>
            <a:ext cx="1118452" cy="1118427"/>
          </a:xfrm>
          <a:prstGeom prst="teardrop">
            <a:avLst/>
          </a:prstGeom>
          <a:solidFill>
            <a:srgbClr val="D861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54" name="ZoneTexte 106">
            <a:extLst>
              <a:ext uri="{FF2B5EF4-FFF2-40B4-BE49-F238E27FC236}">
                <a16:creationId xmlns:a16="http://schemas.microsoft.com/office/drawing/2014/main" id="{0920CC42-F8CD-462E-B552-1B52EC14B359}"/>
              </a:ext>
            </a:extLst>
          </p:cNvPr>
          <p:cNvSpPr txBox="1">
            <a:spLocks noChangeArrowheads="1"/>
          </p:cNvSpPr>
          <p:nvPr/>
        </p:nvSpPr>
        <p:spPr bwMode="auto">
          <a:xfrm>
            <a:off x="26386226" y="18838150"/>
            <a:ext cx="8202508" cy="106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fr-FR" sz="6301" dirty="0">
                <a:solidFill>
                  <a:srgbClr val="495B64"/>
                </a:solidFill>
                <a:latin typeface="Futura-CondensedLight" panose="020B0604020202020204" pitchFamily="34" charset="0"/>
              </a:rPr>
              <a:t>05  CONCLUSION</a:t>
            </a:r>
          </a:p>
        </p:txBody>
      </p:sp>
    </p:spTree>
  </p:cSld>
  <p:clrMap bg1="lt1" tx1="dk1" bg2="lt2" tx2="dk2" accent1="accent1" accent2="accent2" accent3="accent3" accent4="accent4" accent5="accent5" accent6="accent6" hlink="hlink" folHlink="folHlink"/>
  <p:sldLayoutIdLst>
    <p:sldLayoutId id="2147483819" r:id="rId1"/>
  </p:sldLayoutIdLst>
  <p:txStyles>
    <p:titleStyle>
      <a:lvl1pPr algn="ctr" rtl="0" eaLnBrk="0" fontAlgn="base" hangingPunct="0">
        <a:spcBef>
          <a:spcPct val="0"/>
        </a:spcBef>
        <a:spcAft>
          <a:spcPct val="0"/>
        </a:spcAft>
        <a:defRPr sz="13532" kern="1200">
          <a:solidFill>
            <a:srgbClr val="C3CE81"/>
          </a:solidFill>
          <a:latin typeface="Arial" pitchFamily="34" charset="0"/>
          <a:ea typeface="+mj-ea"/>
          <a:cs typeface="Arial" pitchFamily="34" charset="0"/>
        </a:defRPr>
      </a:lvl1pPr>
      <a:lvl2pPr algn="ctr" rtl="0" eaLnBrk="0" fontAlgn="base" hangingPunct="0">
        <a:spcBef>
          <a:spcPct val="0"/>
        </a:spcBef>
        <a:spcAft>
          <a:spcPct val="0"/>
        </a:spcAft>
        <a:defRPr sz="13532">
          <a:solidFill>
            <a:srgbClr val="C3CE81"/>
          </a:solidFill>
          <a:latin typeface="Arial" charset="0"/>
          <a:cs typeface="Arial" charset="0"/>
        </a:defRPr>
      </a:lvl2pPr>
      <a:lvl3pPr algn="ctr" rtl="0" eaLnBrk="0" fontAlgn="base" hangingPunct="0">
        <a:spcBef>
          <a:spcPct val="0"/>
        </a:spcBef>
        <a:spcAft>
          <a:spcPct val="0"/>
        </a:spcAft>
        <a:defRPr sz="13532">
          <a:solidFill>
            <a:srgbClr val="C3CE81"/>
          </a:solidFill>
          <a:latin typeface="Arial" charset="0"/>
          <a:cs typeface="Arial" charset="0"/>
        </a:defRPr>
      </a:lvl3pPr>
      <a:lvl4pPr algn="ctr" rtl="0" eaLnBrk="0" fontAlgn="base" hangingPunct="0">
        <a:spcBef>
          <a:spcPct val="0"/>
        </a:spcBef>
        <a:spcAft>
          <a:spcPct val="0"/>
        </a:spcAft>
        <a:defRPr sz="13532">
          <a:solidFill>
            <a:srgbClr val="C3CE81"/>
          </a:solidFill>
          <a:latin typeface="Arial" charset="0"/>
          <a:cs typeface="Arial" charset="0"/>
        </a:defRPr>
      </a:lvl4pPr>
      <a:lvl5pPr algn="ctr" rtl="0" eaLnBrk="0" fontAlgn="base" hangingPunct="0">
        <a:spcBef>
          <a:spcPct val="0"/>
        </a:spcBef>
        <a:spcAft>
          <a:spcPct val="0"/>
        </a:spcAft>
        <a:defRPr sz="13532">
          <a:solidFill>
            <a:srgbClr val="C3CE81"/>
          </a:solidFill>
          <a:latin typeface="Arial" charset="0"/>
          <a:cs typeface="Arial" charset="0"/>
        </a:defRPr>
      </a:lvl5pPr>
      <a:lvl6pPr marL="1404561" algn="ctr" rtl="0" fontAlgn="base">
        <a:spcBef>
          <a:spcPct val="0"/>
        </a:spcBef>
        <a:spcAft>
          <a:spcPct val="0"/>
        </a:spcAft>
        <a:defRPr sz="13532">
          <a:solidFill>
            <a:srgbClr val="C3CE81"/>
          </a:solidFill>
          <a:latin typeface="Arial" charset="0"/>
          <a:cs typeface="Arial" charset="0"/>
        </a:defRPr>
      </a:lvl6pPr>
      <a:lvl7pPr marL="2809121" algn="ctr" rtl="0" fontAlgn="base">
        <a:spcBef>
          <a:spcPct val="0"/>
        </a:spcBef>
        <a:spcAft>
          <a:spcPct val="0"/>
        </a:spcAft>
        <a:defRPr sz="13532">
          <a:solidFill>
            <a:srgbClr val="C3CE81"/>
          </a:solidFill>
          <a:latin typeface="Arial" charset="0"/>
          <a:cs typeface="Arial" charset="0"/>
        </a:defRPr>
      </a:lvl7pPr>
      <a:lvl8pPr marL="4213682" algn="ctr" rtl="0" fontAlgn="base">
        <a:spcBef>
          <a:spcPct val="0"/>
        </a:spcBef>
        <a:spcAft>
          <a:spcPct val="0"/>
        </a:spcAft>
        <a:defRPr sz="13532">
          <a:solidFill>
            <a:srgbClr val="C3CE81"/>
          </a:solidFill>
          <a:latin typeface="Arial" charset="0"/>
          <a:cs typeface="Arial" charset="0"/>
        </a:defRPr>
      </a:lvl8pPr>
      <a:lvl9pPr marL="5618243" algn="ctr" rtl="0" fontAlgn="base">
        <a:spcBef>
          <a:spcPct val="0"/>
        </a:spcBef>
        <a:spcAft>
          <a:spcPct val="0"/>
        </a:spcAft>
        <a:defRPr sz="13532">
          <a:solidFill>
            <a:srgbClr val="C3CE81"/>
          </a:solidFill>
          <a:latin typeface="Arial" charset="0"/>
          <a:cs typeface="Arial" charset="0"/>
        </a:defRPr>
      </a:lvl9pPr>
    </p:titleStyle>
    <p:bodyStyle>
      <a:lvl1pPr marL="1052725" indent="-1052725" algn="l" rtl="0" eaLnBrk="0" fontAlgn="base" hangingPunct="0">
        <a:spcBef>
          <a:spcPct val="20000"/>
        </a:spcBef>
        <a:spcAft>
          <a:spcPct val="0"/>
        </a:spcAft>
        <a:buFont typeface="Arial" panose="020B0604020202020204" pitchFamily="34" charset="0"/>
        <a:buChar char="•"/>
        <a:defRPr sz="9829" kern="1200">
          <a:solidFill>
            <a:srgbClr val="929395"/>
          </a:solidFill>
          <a:latin typeface="Arial" pitchFamily="34" charset="0"/>
          <a:ea typeface="+mn-ea"/>
          <a:cs typeface="Arial" pitchFamily="34" charset="0"/>
        </a:defRPr>
      </a:lvl1pPr>
      <a:lvl2pPr marL="2281793" indent="-877449" algn="l" rtl="0" eaLnBrk="0" fontAlgn="base" hangingPunct="0">
        <a:spcBef>
          <a:spcPct val="20000"/>
        </a:spcBef>
        <a:spcAft>
          <a:spcPct val="0"/>
        </a:spcAft>
        <a:buFont typeface="Arial" panose="020B0604020202020204" pitchFamily="34" charset="0"/>
        <a:buChar char="–"/>
        <a:defRPr sz="8617" kern="1200">
          <a:solidFill>
            <a:srgbClr val="929395"/>
          </a:solidFill>
          <a:latin typeface="Arial" pitchFamily="34" charset="0"/>
          <a:ea typeface="+mn-ea"/>
          <a:cs typeface="Arial" pitchFamily="34" charset="0"/>
        </a:defRPr>
      </a:lvl2pPr>
      <a:lvl3pPr marL="3510863" indent="-702172" algn="l" rtl="0" eaLnBrk="0" fontAlgn="base" hangingPunct="0">
        <a:spcBef>
          <a:spcPct val="20000"/>
        </a:spcBef>
        <a:spcAft>
          <a:spcPct val="0"/>
        </a:spcAft>
        <a:buFont typeface="Arial" panose="020B0604020202020204" pitchFamily="34" charset="0"/>
        <a:buChar char="•"/>
        <a:defRPr sz="7405" kern="1200">
          <a:solidFill>
            <a:srgbClr val="929395"/>
          </a:solidFill>
          <a:latin typeface="Arial" pitchFamily="34" charset="0"/>
          <a:ea typeface="+mn-ea"/>
          <a:cs typeface="Arial" pitchFamily="34" charset="0"/>
        </a:defRPr>
      </a:lvl3pPr>
      <a:lvl4pPr marL="4915208" indent="-702172" algn="l" rtl="0" eaLnBrk="0" fontAlgn="base" hangingPunct="0">
        <a:spcBef>
          <a:spcPct val="20000"/>
        </a:spcBef>
        <a:spcAft>
          <a:spcPct val="0"/>
        </a:spcAft>
        <a:buFont typeface="Arial" panose="020B0604020202020204" pitchFamily="34" charset="0"/>
        <a:buChar char="–"/>
        <a:defRPr sz="6127" kern="1200">
          <a:solidFill>
            <a:srgbClr val="929395"/>
          </a:solidFill>
          <a:latin typeface="Arial" pitchFamily="34" charset="0"/>
          <a:ea typeface="+mn-ea"/>
          <a:cs typeface="Arial" pitchFamily="34" charset="0"/>
        </a:defRPr>
      </a:lvl4pPr>
      <a:lvl5pPr marL="6319554" indent="-702172" algn="l" rtl="0" eaLnBrk="0" fontAlgn="base" hangingPunct="0">
        <a:spcBef>
          <a:spcPct val="20000"/>
        </a:spcBef>
        <a:spcAft>
          <a:spcPct val="0"/>
        </a:spcAft>
        <a:buFont typeface="Arial" panose="020B0604020202020204" pitchFamily="34" charset="0"/>
        <a:buChar char="»"/>
        <a:defRPr sz="6127" kern="1200">
          <a:solidFill>
            <a:srgbClr val="929395"/>
          </a:solidFill>
          <a:latin typeface="Arial" pitchFamily="34" charset="0"/>
          <a:ea typeface="+mn-ea"/>
          <a:cs typeface="Arial" pitchFamily="34" charset="0"/>
        </a:defRPr>
      </a:lvl5pPr>
      <a:lvl6pPr marL="7725083" indent="-702281" algn="l" defTabSz="2809121" rtl="0" eaLnBrk="1" latinLnBrk="0" hangingPunct="1">
        <a:spcBef>
          <a:spcPct val="20000"/>
        </a:spcBef>
        <a:buFont typeface="Arial" pitchFamily="34" charset="0"/>
        <a:buChar char="•"/>
        <a:defRPr sz="6127" kern="1200">
          <a:solidFill>
            <a:schemeClr val="tx1"/>
          </a:solidFill>
          <a:latin typeface="+mn-lt"/>
          <a:ea typeface="+mn-ea"/>
          <a:cs typeface="+mn-cs"/>
        </a:defRPr>
      </a:lvl6pPr>
      <a:lvl7pPr marL="9129644" indent="-702281" algn="l" defTabSz="2809121" rtl="0" eaLnBrk="1" latinLnBrk="0" hangingPunct="1">
        <a:spcBef>
          <a:spcPct val="20000"/>
        </a:spcBef>
        <a:buFont typeface="Arial" pitchFamily="34" charset="0"/>
        <a:buChar char="•"/>
        <a:defRPr sz="6127" kern="1200">
          <a:solidFill>
            <a:schemeClr val="tx1"/>
          </a:solidFill>
          <a:latin typeface="+mn-lt"/>
          <a:ea typeface="+mn-ea"/>
          <a:cs typeface="+mn-cs"/>
        </a:defRPr>
      </a:lvl7pPr>
      <a:lvl8pPr marL="10534205" indent="-702281" algn="l" defTabSz="2809121" rtl="0" eaLnBrk="1" latinLnBrk="0" hangingPunct="1">
        <a:spcBef>
          <a:spcPct val="20000"/>
        </a:spcBef>
        <a:buFont typeface="Arial" pitchFamily="34" charset="0"/>
        <a:buChar char="•"/>
        <a:defRPr sz="6127" kern="1200">
          <a:solidFill>
            <a:schemeClr val="tx1"/>
          </a:solidFill>
          <a:latin typeface="+mn-lt"/>
          <a:ea typeface="+mn-ea"/>
          <a:cs typeface="+mn-cs"/>
        </a:defRPr>
      </a:lvl8pPr>
      <a:lvl9pPr marL="11938766" indent="-702281" algn="l" defTabSz="2809121" rtl="0" eaLnBrk="1" latinLnBrk="0" hangingPunct="1">
        <a:spcBef>
          <a:spcPct val="20000"/>
        </a:spcBef>
        <a:buFont typeface="Arial" pitchFamily="34" charset="0"/>
        <a:buChar char="•"/>
        <a:defRPr sz="6127" kern="1200">
          <a:solidFill>
            <a:schemeClr val="tx1"/>
          </a:solidFill>
          <a:latin typeface="+mn-lt"/>
          <a:ea typeface="+mn-ea"/>
          <a:cs typeface="+mn-cs"/>
        </a:defRPr>
      </a:lvl9pPr>
    </p:bodyStyle>
    <p:otherStyle>
      <a:defPPr>
        <a:defRPr lang="en-US"/>
      </a:defPPr>
      <a:lvl1pPr marL="0" algn="l" defTabSz="2809121" rtl="0" eaLnBrk="1" latinLnBrk="0" hangingPunct="1">
        <a:defRPr sz="5520" kern="1200">
          <a:solidFill>
            <a:schemeClr val="tx1"/>
          </a:solidFill>
          <a:latin typeface="+mn-lt"/>
          <a:ea typeface="+mn-ea"/>
          <a:cs typeface="+mn-cs"/>
        </a:defRPr>
      </a:lvl1pPr>
      <a:lvl2pPr marL="1404561" algn="l" defTabSz="2809121" rtl="0" eaLnBrk="1" latinLnBrk="0" hangingPunct="1">
        <a:defRPr sz="5520" kern="1200">
          <a:solidFill>
            <a:schemeClr val="tx1"/>
          </a:solidFill>
          <a:latin typeface="+mn-lt"/>
          <a:ea typeface="+mn-ea"/>
          <a:cs typeface="+mn-cs"/>
        </a:defRPr>
      </a:lvl2pPr>
      <a:lvl3pPr marL="2809121" algn="l" defTabSz="2809121" rtl="0" eaLnBrk="1" latinLnBrk="0" hangingPunct="1">
        <a:defRPr sz="5520" kern="1200">
          <a:solidFill>
            <a:schemeClr val="tx1"/>
          </a:solidFill>
          <a:latin typeface="+mn-lt"/>
          <a:ea typeface="+mn-ea"/>
          <a:cs typeface="+mn-cs"/>
        </a:defRPr>
      </a:lvl3pPr>
      <a:lvl4pPr marL="4213682" algn="l" defTabSz="2809121" rtl="0" eaLnBrk="1" latinLnBrk="0" hangingPunct="1">
        <a:defRPr sz="5520" kern="1200">
          <a:solidFill>
            <a:schemeClr val="tx1"/>
          </a:solidFill>
          <a:latin typeface="+mn-lt"/>
          <a:ea typeface="+mn-ea"/>
          <a:cs typeface="+mn-cs"/>
        </a:defRPr>
      </a:lvl4pPr>
      <a:lvl5pPr marL="5618243" algn="l" defTabSz="2809121" rtl="0" eaLnBrk="1" latinLnBrk="0" hangingPunct="1">
        <a:defRPr sz="5520" kern="1200">
          <a:solidFill>
            <a:schemeClr val="tx1"/>
          </a:solidFill>
          <a:latin typeface="+mn-lt"/>
          <a:ea typeface="+mn-ea"/>
          <a:cs typeface="+mn-cs"/>
        </a:defRPr>
      </a:lvl5pPr>
      <a:lvl6pPr marL="7022804" algn="l" defTabSz="2809121" rtl="0" eaLnBrk="1" latinLnBrk="0" hangingPunct="1">
        <a:defRPr sz="5520" kern="1200">
          <a:solidFill>
            <a:schemeClr val="tx1"/>
          </a:solidFill>
          <a:latin typeface="+mn-lt"/>
          <a:ea typeface="+mn-ea"/>
          <a:cs typeface="+mn-cs"/>
        </a:defRPr>
      </a:lvl6pPr>
      <a:lvl7pPr marL="8427364" algn="l" defTabSz="2809121" rtl="0" eaLnBrk="1" latinLnBrk="0" hangingPunct="1">
        <a:defRPr sz="5520" kern="1200">
          <a:solidFill>
            <a:schemeClr val="tx1"/>
          </a:solidFill>
          <a:latin typeface="+mn-lt"/>
          <a:ea typeface="+mn-ea"/>
          <a:cs typeface="+mn-cs"/>
        </a:defRPr>
      </a:lvl7pPr>
      <a:lvl8pPr marL="9831924" algn="l" defTabSz="2809121" rtl="0" eaLnBrk="1" latinLnBrk="0" hangingPunct="1">
        <a:defRPr sz="5520" kern="1200">
          <a:solidFill>
            <a:schemeClr val="tx1"/>
          </a:solidFill>
          <a:latin typeface="+mn-lt"/>
          <a:ea typeface="+mn-ea"/>
          <a:cs typeface="+mn-cs"/>
        </a:defRPr>
      </a:lvl8pPr>
      <a:lvl9pPr marL="11236485" algn="l" defTabSz="2809121" rtl="0" eaLnBrk="1" latinLnBrk="0" hangingPunct="1">
        <a:defRPr sz="5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mailto:dgartsho@lakeheadu.ca" TargetMode="External"/><Relationship Id="rId3" Type="http://schemas.openxmlformats.org/officeDocument/2006/relationships/image" Target="../media/image4.sv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gif"/><Relationship Id="rId5" Type="http://schemas.microsoft.com/office/2007/relationships/hdphoto" Target="../media/hdphoto1.wdp"/><Relationship Id="rId15" Type="http://schemas.openxmlformats.org/officeDocument/2006/relationships/image" Target="../media/image13.jpe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hyperlink" Target="mailto:mrennie@lakeheadu.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A895BC8-1485-4C0C-A521-F052D81C0530}"/>
              </a:ext>
            </a:extLst>
          </p:cNvPr>
          <p:cNvSpPr txBox="1"/>
          <p:nvPr/>
        </p:nvSpPr>
        <p:spPr>
          <a:xfrm>
            <a:off x="383938" y="5855688"/>
            <a:ext cx="11710279" cy="6555641"/>
          </a:xfrm>
          <a:prstGeom prst="rect">
            <a:avLst/>
          </a:prstGeom>
          <a:noFill/>
        </p:spPr>
        <p:txBody>
          <a:bodyPr wrap="square" rtlCol="0">
            <a:spAutoFit/>
          </a:bodyPr>
          <a:lstStyle/>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rPr>
              <a:t>Early life-history stages are large limiting factors to fish recruitment and may determine year-class strength, with prey availability (zooplankton) being one of the most critical factors to larval fish survival</a:t>
            </a:r>
            <a:r>
              <a:rPr lang="en-CA" sz="2625" baseline="30000" dirty="0">
                <a:solidFill>
                  <a:schemeClr val="tx1">
                    <a:lumMod val="50000"/>
                  </a:schemeClr>
                </a:solidFill>
                <a:latin typeface="Futura-CondensedLight" panose="020B0604020202020204"/>
              </a:rPr>
              <a:t>1,2</a:t>
            </a:r>
            <a:r>
              <a:rPr lang="en-CA" sz="2625" dirty="0">
                <a:solidFill>
                  <a:schemeClr val="tx1">
                    <a:lumMod val="50000"/>
                  </a:schemeClr>
                </a:solidFill>
                <a:latin typeface="Futura-CondensedLight" panose="020B0604020202020204"/>
              </a:rPr>
              <a:t>.</a:t>
            </a: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rPr>
              <a:t>Invasive species, particularly Spiny Water flea (SWF,[</a:t>
            </a:r>
            <a:r>
              <a:rPr lang="en-CA" sz="2625" i="1" dirty="0">
                <a:solidFill>
                  <a:schemeClr val="tx1">
                    <a:lumMod val="50000"/>
                  </a:schemeClr>
                </a:solidFill>
                <a:latin typeface="Futura-CondensedLight" panose="020B0604020202020204"/>
              </a:rPr>
              <a:t>Bythotrephes longimanus</a:t>
            </a:r>
            <a:r>
              <a:rPr lang="en-CA" sz="2625" dirty="0">
                <a:solidFill>
                  <a:schemeClr val="tx1">
                    <a:lumMod val="50000"/>
                  </a:schemeClr>
                </a:solidFill>
                <a:latin typeface="Futura-CondensedLight" panose="020B0604020202020204"/>
              </a:rPr>
              <a:t>])</a:t>
            </a:r>
            <a:r>
              <a:rPr lang="en-CA" sz="2625" i="1" dirty="0">
                <a:solidFill>
                  <a:schemeClr val="tx1">
                    <a:lumMod val="50000"/>
                  </a:schemeClr>
                </a:solidFill>
                <a:latin typeface="Futura-CondensedLight" panose="020B0604020202020204"/>
              </a:rPr>
              <a:t> </a:t>
            </a:r>
            <a:r>
              <a:rPr lang="en-CA" sz="2625" dirty="0">
                <a:solidFill>
                  <a:schemeClr val="tx1">
                    <a:lumMod val="50000"/>
                  </a:schemeClr>
                </a:solidFill>
                <a:latin typeface="Futura-CondensedLight" panose="020B0604020202020204"/>
              </a:rPr>
              <a:t>are known to cause rapid decreases to zooplankton biomass (sometimes 40-60%) in invaded lakes </a:t>
            </a:r>
            <a:r>
              <a:rPr lang="en-CA" sz="2625" baseline="30000" dirty="0">
                <a:solidFill>
                  <a:schemeClr val="tx1">
                    <a:lumMod val="50000"/>
                  </a:schemeClr>
                </a:solidFill>
                <a:latin typeface="Futura-CondensedLight" panose="020B0604020202020204"/>
              </a:rPr>
              <a:t>3</a:t>
            </a:r>
            <a:r>
              <a:rPr lang="en-CA" sz="2625" dirty="0">
                <a:solidFill>
                  <a:schemeClr val="tx1">
                    <a:lumMod val="50000"/>
                  </a:schemeClr>
                </a:solidFill>
                <a:latin typeface="Futura-CondensedLight" panose="020B0604020202020204"/>
              </a:rPr>
              <a:t>.</a:t>
            </a: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rPr>
              <a:t>Walleye (</a:t>
            </a:r>
            <a:r>
              <a:rPr lang="en-CA" sz="2625" i="1" dirty="0">
                <a:solidFill>
                  <a:schemeClr val="tx1">
                    <a:lumMod val="50000"/>
                  </a:schemeClr>
                </a:solidFill>
                <a:latin typeface="Futura-CondensedLight" panose="020B0604020202020204"/>
              </a:rPr>
              <a:t>Stizostedion vitreum</a:t>
            </a:r>
            <a:r>
              <a:rPr lang="en-CA" sz="2625" dirty="0">
                <a:solidFill>
                  <a:schemeClr val="tx1">
                    <a:lumMod val="50000"/>
                  </a:schemeClr>
                </a:solidFill>
                <a:latin typeface="Futura-CondensedLight" panose="020B0604020202020204"/>
              </a:rPr>
              <a:t>) are zooplanktivorous at first feeding, experiencing multiple length-dependent ontogenetic diet shifts in their first year </a:t>
            </a:r>
            <a:r>
              <a:rPr lang="en-CA" sz="2625" baseline="30000" dirty="0">
                <a:solidFill>
                  <a:schemeClr val="tx1">
                    <a:lumMod val="50000"/>
                  </a:schemeClr>
                </a:solidFill>
                <a:latin typeface="Futura-CondensedLight" panose="020B0604020202020204"/>
              </a:rPr>
              <a:t>4,5,6</a:t>
            </a:r>
            <a:r>
              <a:rPr lang="en-CA" sz="2625" dirty="0">
                <a:solidFill>
                  <a:schemeClr val="tx1">
                    <a:lumMod val="50000"/>
                  </a:schemeClr>
                </a:solidFill>
                <a:latin typeface="Futura-CondensedLight" panose="020B0604020202020204"/>
              </a:rPr>
              <a:t>.</a:t>
            </a:r>
            <a:r>
              <a:rPr lang="en-US" sz="2625" dirty="0">
                <a:solidFill>
                  <a:schemeClr val="tx1">
                    <a:lumMod val="50000"/>
                  </a:schemeClr>
                </a:solidFill>
                <a:latin typeface="Futura-CondensedLight" panose="020B0604020202020204"/>
              </a:rPr>
              <a:t> Since SWF invasions appear to limit zooplankton abundance and cannot be a prey item for larval walleye due to size (Fig 1), one might expect a decrease in prey consumption for larval walleye, leading to slower growth.</a:t>
            </a:r>
          </a:p>
          <a:p>
            <a:pPr marL="457200" indent="-457200" algn="just">
              <a:buBlip>
                <a:blip r:embed="rId2">
                  <a:extLst>
                    <a:ext uri="{96DAC541-7B7A-43D3-8B79-37D633B846F1}">
                      <asvg:svgBlip xmlns:asvg="http://schemas.microsoft.com/office/drawing/2016/SVG/main" r:embed="rId3"/>
                    </a:ext>
                  </a:extLst>
                </a:blip>
              </a:buBlip>
            </a:pPr>
            <a:endParaRPr lang="en-US" sz="2625" dirty="0">
              <a:solidFill>
                <a:schemeClr val="tx1">
                  <a:lumMod val="50000"/>
                </a:schemeClr>
              </a:solidFill>
              <a:latin typeface="Futura-CondensedLight" panose="020B0604020202020204"/>
            </a:endParaRPr>
          </a:p>
          <a:p>
            <a:pPr marL="457200" indent="-457200" algn="just">
              <a:buBlip>
                <a:blip r:embed="rId2">
                  <a:extLst>
                    <a:ext uri="{96DAC541-7B7A-43D3-8B79-37D633B846F1}">
                      <asvg:svgBlip xmlns:asvg="http://schemas.microsoft.com/office/drawing/2016/SVG/main" r:embed="rId3"/>
                    </a:ext>
                  </a:extLst>
                </a:blip>
              </a:buBlip>
            </a:pPr>
            <a:endParaRPr lang="en-US" sz="2625" dirty="0">
              <a:solidFill>
                <a:schemeClr val="tx1">
                  <a:lumMod val="50000"/>
                </a:schemeClr>
              </a:solidFill>
              <a:latin typeface="Futura-CondensedLight" panose="020B0604020202020204"/>
            </a:endParaRPr>
          </a:p>
          <a:p>
            <a:pPr marL="457200" indent="-457200" algn="just">
              <a:buBlip>
                <a:blip r:embed="rId2">
                  <a:extLst>
                    <a:ext uri="{96DAC541-7B7A-43D3-8B79-37D633B846F1}">
                      <asvg:svgBlip xmlns:asvg="http://schemas.microsoft.com/office/drawing/2016/SVG/main" r:embed="rId3"/>
                    </a:ext>
                  </a:extLst>
                </a:blip>
              </a:buBlip>
            </a:pPr>
            <a:endParaRPr lang="en-US" sz="2625" dirty="0">
              <a:solidFill>
                <a:schemeClr val="tx1">
                  <a:lumMod val="50000"/>
                </a:schemeClr>
              </a:solidFill>
              <a:latin typeface="Futura-CondensedLight" panose="020B0604020202020204"/>
            </a:endParaRPr>
          </a:p>
          <a:p>
            <a:pPr algn="just"/>
            <a:endParaRPr lang="en-CA" sz="2625" dirty="0">
              <a:solidFill>
                <a:schemeClr val="tx1">
                  <a:lumMod val="50000"/>
                </a:schemeClr>
              </a:solidFill>
              <a:latin typeface="Futura-CondensedLight" panose="020B0604020202020204"/>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rPr>
              <a:t>Predicted end of season young-of-year (YOY) walleye size has been found to be </a:t>
            </a:r>
            <a:r>
              <a:rPr lang="en-CA" sz="2625" b="1" dirty="0">
                <a:solidFill>
                  <a:schemeClr val="tx1">
                    <a:lumMod val="50000"/>
                  </a:schemeClr>
                </a:solidFill>
                <a:latin typeface="Futura-CondensedLight" panose="020B0604020202020204"/>
              </a:rPr>
              <a:t>smaller in invaded lakes </a:t>
            </a:r>
            <a:r>
              <a:rPr lang="en-CA" sz="2625" baseline="30000" dirty="0">
                <a:solidFill>
                  <a:schemeClr val="tx1">
                    <a:lumMod val="50000"/>
                  </a:schemeClr>
                </a:solidFill>
                <a:latin typeface="Futura-CondensedLight" panose="020B0604020202020204"/>
              </a:rPr>
              <a:t>7</a:t>
            </a:r>
            <a:r>
              <a:rPr lang="en-CA" sz="2625" dirty="0">
                <a:solidFill>
                  <a:schemeClr val="tx1">
                    <a:lumMod val="50000"/>
                  </a:schemeClr>
                </a:solidFill>
                <a:latin typeface="Futura-CondensedLight" panose="020B0604020202020204"/>
              </a:rPr>
              <a:t>.</a:t>
            </a:r>
          </a:p>
          <a:p>
            <a:pPr marL="457200" indent="-457200" algn="just">
              <a:buBlip>
                <a:blip r:embed="rId2">
                  <a:extLst>
                    <a:ext uri="{96DAC541-7B7A-43D3-8B79-37D633B846F1}">
                      <asvg:svgBlip xmlns:asvg="http://schemas.microsoft.com/office/drawing/2016/SVG/main" r:embed="rId3"/>
                    </a:ext>
                  </a:extLst>
                </a:blip>
              </a:buBlip>
            </a:pPr>
            <a:r>
              <a:rPr lang="en-US" sz="2625" dirty="0">
                <a:solidFill>
                  <a:schemeClr val="tx1">
                    <a:lumMod val="50000"/>
                  </a:schemeClr>
                </a:solidFill>
                <a:latin typeface="Futura-CondensedLight" panose="020B0604020202020204"/>
              </a:rPr>
              <a:t>In this study, we used a </a:t>
            </a:r>
            <a:r>
              <a:rPr lang="en-US" sz="2625" b="1" dirty="0">
                <a:solidFill>
                  <a:schemeClr val="tx1">
                    <a:lumMod val="50000"/>
                  </a:schemeClr>
                </a:solidFill>
                <a:latin typeface="Futura-CondensedLight" panose="020B0604020202020204"/>
              </a:rPr>
              <a:t>bioenergetics model </a:t>
            </a:r>
            <a:r>
              <a:rPr lang="en-US" sz="2625" dirty="0">
                <a:solidFill>
                  <a:schemeClr val="tx1">
                    <a:lumMod val="50000"/>
                  </a:schemeClr>
                </a:solidFill>
                <a:latin typeface="Futura-CondensedLight" panose="020B0604020202020204"/>
              </a:rPr>
              <a:t>to evaluate whether a predicted decrease in prey availability due to SWF invasions was able to explain the degree and magnitude of changes in YOY walleye size observed in invaded lakes. </a:t>
            </a:r>
            <a:endParaRPr lang="en-CA" sz="2625" dirty="0">
              <a:solidFill>
                <a:schemeClr val="tx1">
                  <a:lumMod val="50000"/>
                </a:schemeClr>
              </a:solidFill>
              <a:latin typeface="Futura-CondensedLight" panose="020B0604020202020204"/>
            </a:endParaRPr>
          </a:p>
        </p:txBody>
      </p:sp>
      <p:sp>
        <p:nvSpPr>
          <p:cNvPr id="4" name="ZoneTexte 36">
            <a:extLst>
              <a:ext uri="{FF2B5EF4-FFF2-40B4-BE49-F238E27FC236}">
                <a16:creationId xmlns:a16="http://schemas.microsoft.com/office/drawing/2014/main" id="{EF9E9B3D-36BA-41C8-942E-E350C9DE39E4}"/>
              </a:ext>
            </a:extLst>
          </p:cNvPr>
          <p:cNvSpPr txBox="1">
            <a:spLocks noChangeArrowheads="1"/>
          </p:cNvSpPr>
          <p:nvPr/>
        </p:nvSpPr>
        <p:spPr bwMode="auto">
          <a:xfrm>
            <a:off x="606034" y="2473610"/>
            <a:ext cx="37192734" cy="130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fr-FR" sz="7876" dirty="0">
                <a:solidFill>
                  <a:srgbClr val="FAECD1"/>
                </a:solidFill>
                <a:latin typeface="Futura-CondensedLight" panose="020B0604020202020204" pitchFamily="34" charset="0"/>
              </a:rPr>
              <a:t>USING BIOENERGETICS MODELLING TO EVALUATE THE IMPACTS OF </a:t>
            </a:r>
            <a:r>
              <a:rPr lang="en-US" altLang="fr-FR" sz="7876" i="1" dirty="0">
                <a:solidFill>
                  <a:srgbClr val="FAECD1"/>
                </a:solidFill>
                <a:latin typeface="Futura-CondensedLight" panose="020B0604020202020204" pitchFamily="34" charset="0"/>
              </a:rPr>
              <a:t>BYTHOTREPHES</a:t>
            </a:r>
            <a:r>
              <a:rPr lang="en-US" altLang="fr-FR" sz="7876" dirty="0">
                <a:solidFill>
                  <a:srgbClr val="FAECD1"/>
                </a:solidFill>
                <a:latin typeface="Futura-CondensedLight" panose="020B0604020202020204" pitchFamily="34" charset="0"/>
              </a:rPr>
              <a:t>  ON THE GROWTH OF LARVAL WALLEYE</a:t>
            </a:r>
          </a:p>
        </p:txBody>
      </p:sp>
      <p:pic>
        <p:nvPicPr>
          <p:cNvPr id="5" name="Picture 4">
            <a:extLst>
              <a:ext uri="{FF2B5EF4-FFF2-40B4-BE49-F238E27FC236}">
                <a16:creationId xmlns:a16="http://schemas.microsoft.com/office/drawing/2014/main" id="{9DDE1491-BE8A-48C2-A604-AF59CAA845EA}"/>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9122" b="89865" l="5837" r="93385">
                        <a14:foregroundMark x1="58885" y1="76689" x2="58885" y2="76689"/>
                        <a14:foregroundMark x1="59274" y1="77703" x2="59663" y2="79730"/>
                        <a14:foregroundMark x1="60571" y1="82770" x2="60571" y2="83108"/>
                        <a14:foregroundMark x1="57717" y1="68919" x2="57717" y2="68919"/>
                        <a14:foregroundMark x1="47341" y1="77703" x2="47211" y2="78378"/>
                        <a14:foregroundMark x1="69001" y1="46622" x2="69001" y2="46622"/>
                        <a14:foregroundMark x1="69520" y1="43919" x2="69131" y2="46959"/>
                        <a14:foregroundMark x1="68845" y1="49662" x2="68742" y2="51014"/>
                        <a14:foregroundMark x1="68897" y1="48986" x2="68845" y2="49662"/>
                        <a14:foregroundMark x1="68949" y1="48311" x2="68897" y2="48986"/>
                        <a14:foregroundMark x1="69001" y1="47635" x2="68949" y2="48311"/>
                        <a14:foregroundMark x1="69670" y1="52703" x2="69650" y2="53041"/>
                        <a14:foregroundMark x1="69750" y1="51351" x2="69670" y2="52703"/>
                        <a14:foregroundMark x1="69849" y1="49662" x2="69750" y2="51351"/>
                        <a14:foregroundMark x1="69889" y1="48986" x2="69849" y2="49662"/>
                        <a14:foregroundMark x1="9079" y1="73649" x2="9079" y2="73649"/>
                        <a14:foregroundMark x1="5837" y1="74324" x2="5837" y2="74324"/>
                        <a14:foregroundMark x1="92607" y1="46959" x2="92607" y2="46959"/>
                        <a14:foregroundMark x1="91829" y1="44595" x2="91829" y2="44595"/>
                        <a14:foregroundMark x1="90532" y1="40541" x2="90532" y2="40541"/>
                        <a14:foregroundMark x1="93385" y1="54730" x2="93385" y2="54730"/>
                        <a14:foregroundMark x1="92088" y1="55068" x2="92088" y2="55068"/>
                        <a14:foregroundMark x1="91829" y1="57095" x2="91829" y2="57095"/>
                        <a14:foregroundMark x1="93256" y1="58108" x2="93126" y2="58446"/>
                        <a14:foregroundMark x1="87678" y1="41216" x2="87678" y2="41216"/>
                        <a14:foregroundMark x1="77043" y1="56419" x2="77043" y2="56419"/>
                        <a14:foregroundMark x1="77043" y1="56419" x2="76783" y2="54392"/>
                        <a14:foregroundMark x1="74319" y1="65203" x2="74319" y2="65203"/>
                        <a14:foregroundMark x1="74968" y1="65203" x2="74968" y2="65203"/>
                        <a14:foregroundMark x1="75227" y1="65541" x2="75227" y2="65541"/>
                        <a14:backgroundMark x1="82620" y1="26351" x2="82620" y2="26351"/>
                        <a14:backgroundMark x1="82361" y1="26014" x2="82361" y2="26014"/>
                        <a14:backgroundMark x1="70817" y1="52703" x2="70817" y2="52703"/>
                        <a14:backgroundMark x1="70558" y1="51351" x2="70558" y2="51351"/>
                        <a14:backgroundMark x1="70298" y1="48986" x2="70298" y2="48986"/>
                        <a14:backgroundMark x1="69261" y1="51014" x2="69390" y2="51014"/>
                        <a14:backgroundMark x1="69390" y1="49662" x2="69390" y2="49662"/>
                        <a14:backgroundMark x1="69261" y1="48311" x2="69261" y2="48311"/>
                        <a14:backgroundMark x1="92607" y1="57095" x2="92607" y2="57095"/>
                        <a14:backgroundMark x1="91829" y1="57095" x2="91829" y2="57095"/>
                      </a14:backgroundRemoval>
                    </a14:imgEffect>
                  </a14:imgLayer>
                </a14:imgProps>
              </a:ext>
            </a:extLst>
          </a:blip>
          <a:srcRect l="3631" r="2621"/>
          <a:stretch/>
        </p:blipFill>
        <p:spPr>
          <a:xfrm flipH="1">
            <a:off x="4882561" y="9103583"/>
            <a:ext cx="3020364" cy="1352933"/>
          </a:xfrm>
          <a:prstGeom prst="rect">
            <a:avLst/>
          </a:prstGeom>
        </p:spPr>
      </p:pic>
      <p:pic>
        <p:nvPicPr>
          <p:cNvPr id="33" name="Picture 32" descr="A picture containing chart&#10;&#10;Description automatically generated">
            <a:extLst>
              <a:ext uri="{FF2B5EF4-FFF2-40B4-BE49-F238E27FC236}">
                <a16:creationId xmlns:a16="http://schemas.microsoft.com/office/drawing/2014/main" id="{47AF39C0-26DE-4389-BCB0-F3541E41B7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1216" y="9039163"/>
            <a:ext cx="8052413" cy="4758244"/>
          </a:xfrm>
          <a:prstGeom prst="rect">
            <a:avLst/>
          </a:prstGeom>
          <a:noFill/>
          <a:ln w="19050" cap="sq">
            <a:solidFill>
              <a:srgbClr val="D86128"/>
            </a:solidFill>
            <a:miter lim="800000"/>
          </a:ln>
          <a:effectLst/>
        </p:spPr>
      </p:pic>
      <p:grpSp>
        <p:nvGrpSpPr>
          <p:cNvPr id="40" name="Group 39">
            <a:extLst>
              <a:ext uri="{FF2B5EF4-FFF2-40B4-BE49-F238E27FC236}">
                <a16:creationId xmlns:a16="http://schemas.microsoft.com/office/drawing/2014/main" id="{5FB0B1A7-5B3E-4231-B8FF-2CD06C52BB38}"/>
              </a:ext>
            </a:extLst>
          </p:cNvPr>
          <p:cNvGrpSpPr/>
          <p:nvPr/>
        </p:nvGrpSpPr>
        <p:grpSpPr>
          <a:xfrm>
            <a:off x="17389856" y="14715092"/>
            <a:ext cx="8088370" cy="9813762"/>
            <a:chOff x="20501631" y="13212056"/>
            <a:chExt cx="7416000" cy="8552561"/>
          </a:xfrm>
        </p:grpSpPr>
        <p:sp>
          <p:nvSpPr>
            <p:cNvPr id="39" name="Rectangle 38">
              <a:extLst>
                <a:ext uri="{FF2B5EF4-FFF2-40B4-BE49-F238E27FC236}">
                  <a16:creationId xmlns:a16="http://schemas.microsoft.com/office/drawing/2014/main" id="{FA61C938-F0B6-46A5-8CF7-2815B5E7F0AB}"/>
                </a:ext>
              </a:extLst>
            </p:cNvPr>
            <p:cNvSpPr/>
            <p:nvPr/>
          </p:nvSpPr>
          <p:spPr>
            <a:xfrm>
              <a:off x="20501631" y="13212056"/>
              <a:ext cx="7416000" cy="8552561"/>
            </a:xfrm>
            <a:prstGeom prst="rect">
              <a:avLst/>
            </a:prstGeom>
            <a:solidFill>
              <a:schemeClr val="bg2"/>
            </a:solidFill>
            <a:ln w="19050">
              <a:solidFill>
                <a:srgbClr val="D861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lumMod val="50000"/>
                  </a:schemeClr>
                </a:solidFill>
              </a:endParaRPr>
            </a:p>
          </p:txBody>
        </p:sp>
        <p:pic>
          <p:nvPicPr>
            <p:cNvPr id="38" name="Picture 37">
              <a:extLst>
                <a:ext uri="{FF2B5EF4-FFF2-40B4-BE49-F238E27FC236}">
                  <a16:creationId xmlns:a16="http://schemas.microsoft.com/office/drawing/2014/main" id="{9615E757-DC34-4871-B768-8F103F932579}"/>
                </a:ext>
              </a:extLst>
            </p:cNvPr>
            <p:cNvPicPr>
              <a:picLocks noChangeAspect="1"/>
            </p:cNvPicPr>
            <p:nvPr/>
          </p:nvPicPr>
          <p:blipFill>
            <a:blip r:embed="rId7"/>
            <a:stretch>
              <a:fillRect/>
            </a:stretch>
          </p:blipFill>
          <p:spPr>
            <a:xfrm>
              <a:off x="20789630" y="14015494"/>
              <a:ext cx="6788119" cy="7221577"/>
            </a:xfrm>
            <a:prstGeom prst="rect">
              <a:avLst/>
            </a:prstGeom>
            <a:ln>
              <a:noFill/>
            </a:ln>
          </p:spPr>
        </p:pic>
      </p:grpSp>
      <p:sp>
        <p:nvSpPr>
          <p:cNvPr id="50" name="TextBox 49">
            <a:extLst>
              <a:ext uri="{FF2B5EF4-FFF2-40B4-BE49-F238E27FC236}">
                <a16:creationId xmlns:a16="http://schemas.microsoft.com/office/drawing/2014/main" id="{90307B97-42C5-424C-8BF2-C671526A1758}"/>
              </a:ext>
            </a:extLst>
          </p:cNvPr>
          <p:cNvSpPr txBox="1"/>
          <p:nvPr/>
        </p:nvSpPr>
        <p:spPr>
          <a:xfrm>
            <a:off x="529571" y="25818049"/>
            <a:ext cx="11618462" cy="1061829"/>
          </a:xfrm>
          <a:prstGeom prst="rect">
            <a:avLst/>
          </a:prstGeom>
          <a:noFill/>
        </p:spPr>
        <p:txBody>
          <a:bodyPr wrap="square" rtlCol="0">
            <a:spAutoFit/>
          </a:bodyPr>
          <a:lstStyle/>
          <a:p>
            <a:pPr algn="just"/>
            <a:r>
              <a:rPr lang="en-CA" sz="2100" b="1" dirty="0">
                <a:solidFill>
                  <a:schemeClr val="tx1">
                    <a:lumMod val="50000"/>
                  </a:schemeClr>
                </a:solidFill>
                <a:latin typeface="Futura-CondensedLight" panose="020B0604020202020204"/>
              </a:rPr>
              <a:t>Figure 2</a:t>
            </a:r>
            <a:r>
              <a:rPr lang="en-CA" sz="2100" dirty="0">
                <a:solidFill>
                  <a:schemeClr val="tx1">
                    <a:lumMod val="50000"/>
                  </a:schemeClr>
                </a:solidFill>
                <a:latin typeface="Futura-CondensedLight" panose="020B0604020202020204"/>
              </a:rPr>
              <a:t>. Flow chart depicting the bioenergetics model used in this study for larval walleye. The model operates on a daily time step and provides the total growth, calculated by the difference in consumption energy gains, and metabolic energy losses. At the end of each daily time step, the growth (in g or mm) dictates the size of the larva for the next time step. Walleye specific parameters for the bioenergetics model are from Johnston 1999.</a:t>
            </a:r>
          </a:p>
        </p:txBody>
      </p:sp>
      <p:sp>
        <p:nvSpPr>
          <p:cNvPr id="55" name="TextBox 54">
            <a:extLst>
              <a:ext uri="{FF2B5EF4-FFF2-40B4-BE49-F238E27FC236}">
                <a16:creationId xmlns:a16="http://schemas.microsoft.com/office/drawing/2014/main" id="{F9D9E7FE-CECB-4353-B935-56922D2BDB2B}"/>
              </a:ext>
            </a:extLst>
          </p:cNvPr>
          <p:cNvSpPr txBox="1"/>
          <p:nvPr/>
        </p:nvSpPr>
        <p:spPr>
          <a:xfrm>
            <a:off x="4610152" y="18245779"/>
            <a:ext cx="2961469" cy="496290"/>
          </a:xfrm>
          <a:prstGeom prst="rect">
            <a:avLst/>
          </a:prstGeom>
          <a:noFill/>
        </p:spPr>
        <p:txBody>
          <a:bodyPr wrap="square" rtlCol="0">
            <a:spAutoFit/>
          </a:bodyPr>
          <a:lstStyle/>
          <a:p>
            <a:pPr algn="ctr"/>
            <a:r>
              <a:rPr lang="en-CA" sz="2625" i="1" dirty="0">
                <a:solidFill>
                  <a:schemeClr val="tx1">
                    <a:lumMod val="50000"/>
                  </a:schemeClr>
                </a:solidFill>
                <a:latin typeface="Futura-CondensedLight" panose="020B0604020202020204"/>
              </a:rPr>
              <a:t>G</a:t>
            </a:r>
            <a:r>
              <a:rPr lang="en-CA" sz="2625" i="1" baseline="-25000" dirty="0">
                <a:solidFill>
                  <a:schemeClr val="tx1">
                    <a:lumMod val="50000"/>
                  </a:schemeClr>
                </a:solidFill>
                <a:latin typeface="Futura-CondensedLight" panose="020B0604020202020204"/>
              </a:rPr>
              <a:t>t </a:t>
            </a:r>
            <a:r>
              <a:rPr lang="en-CA" sz="2625" i="1" dirty="0">
                <a:solidFill>
                  <a:schemeClr val="tx1">
                    <a:lumMod val="50000"/>
                  </a:schemeClr>
                </a:solidFill>
                <a:latin typeface="Futura-CondensedLight" panose="020B0604020202020204"/>
              </a:rPr>
              <a:t>= C</a:t>
            </a:r>
            <a:r>
              <a:rPr lang="en-CA" sz="2625" i="1" baseline="-25000" dirty="0">
                <a:solidFill>
                  <a:schemeClr val="tx1">
                    <a:lumMod val="50000"/>
                  </a:schemeClr>
                </a:solidFill>
                <a:latin typeface="Futura-CondensedLight" panose="020B0604020202020204"/>
              </a:rPr>
              <a:t>t </a:t>
            </a:r>
            <a:r>
              <a:rPr lang="en-CA" sz="2625" i="1" dirty="0">
                <a:solidFill>
                  <a:schemeClr val="tx1">
                    <a:lumMod val="50000"/>
                  </a:schemeClr>
                </a:solidFill>
                <a:latin typeface="Futura-CondensedLight" panose="020B0604020202020204"/>
              </a:rPr>
              <a:t>– R</a:t>
            </a:r>
            <a:r>
              <a:rPr lang="en-CA" sz="2625" i="1" baseline="-25000" dirty="0">
                <a:solidFill>
                  <a:schemeClr val="tx1">
                    <a:lumMod val="50000"/>
                  </a:schemeClr>
                </a:solidFill>
                <a:latin typeface="Futura-CondensedLight" panose="020B0604020202020204"/>
              </a:rPr>
              <a:t>t</a:t>
            </a:r>
            <a:r>
              <a:rPr lang="en-CA" sz="2625" i="1" dirty="0">
                <a:solidFill>
                  <a:schemeClr val="tx1">
                    <a:lumMod val="50000"/>
                  </a:schemeClr>
                </a:solidFill>
                <a:latin typeface="Futura-CondensedLight" panose="020B0604020202020204"/>
              </a:rPr>
              <a:t> – F</a:t>
            </a:r>
            <a:r>
              <a:rPr lang="en-CA" sz="2625" i="1" baseline="-25000" dirty="0">
                <a:solidFill>
                  <a:schemeClr val="tx1">
                    <a:lumMod val="50000"/>
                  </a:schemeClr>
                </a:solidFill>
                <a:latin typeface="Futura-CondensedLight" panose="020B0604020202020204"/>
              </a:rPr>
              <a:t>t</a:t>
            </a:r>
            <a:r>
              <a:rPr lang="en-CA" sz="2625" i="1" dirty="0">
                <a:solidFill>
                  <a:schemeClr val="tx1">
                    <a:lumMod val="50000"/>
                  </a:schemeClr>
                </a:solidFill>
                <a:latin typeface="Futura-CondensedLight" panose="020B0604020202020204"/>
              </a:rPr>
              <a:t> – U</a:t>
            </a:r>
            <a:r>
              <a:rPr lang="en-CA" sz="2625" i="1" baseline="-25000" dirty="0">
                <a:solidFill>
                  <a:schemeClr val="tx1">
                    <a:lumMod val="50000"/>
                  </a:schemeClr>
                </a:solidFill>
                <a:latin typeface="Futura-CondensedLight" panose="020B0604020202020204"/>
              </a:rPr>
              <a:t>t </a:t>
            </a:r>
            <a:r>
              <a:rPr lang="en-CA" sz="2625" i="1" dirty="0">
                <a:solidFill>
                  <a:schemeClr val="tx1">
                    <a:lumMod val="50000"/>
                  </a:schemeClr>
                </a:solidFill>
                <a:latin typeface="Futura-CondensedLight" panose="020B0604020202020204"/>
              </a:rPr>
              <a:t>– S</a:t>
            </a:r>
            <a:r>
              <a:rPr lang="en-CA" sz="2625" i="1" baseline="-25000" dirty="0">
                <a:solidFill>
                  <a:schemeClr val="tx1">
                    <a:lumMod val="50000"/>
                  </a:schemeClr>
                </a:solidFill>
                <a:latin typeface="Futura-CondensedLight" panose="020B0604020202020204"/>
              </a:rPr>
              <a:t>t</a:t>
            </a:r>
            <a:endParaRPr lang="en-CA" sz="2625" i="1" dirty="0">
              <a:solidFill>
                <a:schemeClr val="tx1">
                  <a:lumMod val="50000"/>
                </a:schemeClr>
              </a:solidFill>
              <a:latin typeface="Futura-CondensedLight" panose="020B0604020202020204"/>
            </a:endParaRPr>
          </a:p>
        </p:txBody>
      </p:sp>
      <p:pic>
        <p:nvPicPr>
          <p:cNvPr id="58" name="Picture 57" descr="Diagram&#10;&#10;Description automatically generated">
            <a:extLst>
              <a:ext uri="{FF2B5EF4-FFF2-40B4-BE49-F238E27FC236}">
                <a16:creationId xmlns:a16="http://schemas.microsoft.com/office/drawing/2014/main" id="{D81C1B70-6339-404C-913A-873E6B3241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4534" y="18430568"/>
            <a:ext cx="9695665" cy="7633168"/>
          </a:xfrm>
          <a:prstGeom prst="rect">
            <a:avLst/>
          </a:prstGeom>
        </p:spPr>
      </p:pic>
      <p:sp>
        <p:nvSpPr>
          <p:cNvPr id="60" name="TextBox 59">
            <a:extLst>
              <a:ext uri="{FF2B5EF4-FFF2-40B4-BE49-F238E27FC236}">
                <a16:creationId xmlns:a16="http://schemas.microsoft.com/office/drawing/2014/main" id="{7B7B00EA-1913-4534-AF5C-3381D420D165}"/>
              </a:ext>
            </a:extLst>
          </p:cNvPr>
          <p:cNvSpPr txBox="1"/>
          <p:nvPr/>
        </p:nvSpPr>
        <p:spPr>
          <a:xfrm>
            <a:off x="435003" y="14113879"/>
            <a:ext cx="11352669" cy="4131900"/>
          </a:xfrm>
          <a:prstGeom prst="rect">
            <a:avLst/>
          </a:prstGeom>
          <a:noFill/>
        </p:spPr>
        <p:txBody>
          <a:bodyPr wrap="square" rtlCol="0">
            <a:spAutoFit/>
          </a:bodyPr>
          <a:lstStyle/>
          <a:p>
            <a:pPr marL="457200" indent="-457200" algn="just">
              <a:buBlip>
                <a:blip r:embed="rId2">
                  <a:extLst>
                    <a:ext uri="{96DAC541-7B7A-43D3-8B79-37D633B846F1}">
                      <asvg:svgBlip xmlns:asvg="http://schemas.microsoft.com/office/drawing/2016/SVG/main" r:embed="rId3"/>
                    </a:ext>
                  </a:extLst>
                </a:blip>
              </a:buBlip>
            </a:pPr>
            <a:r>
              <a:rPr lang="en-US" sz="2625" dirty="0">
                <a:solidFill>
                  <a:schemeClr val="tx1">
                    <a:lumMod val="50000"/>
                  </a:schemeClr>
                </a:solidFill>
                <a:latin typeface="Futura-CondensedLight" panose="020B0604020202020204"/>
              </a:rPr>
              <a:t>Bioenergetics models can be used to describe the energy budget of fishes, where energetic costs for metabolism, waste loss, and growth can be balanced against the energy consumed by an aquatic organism</a:t>
            </a:r>
            <a:r>
              <a:rPr lang="en-US" sz="2625" baseline="30000" dirty="0">
                <a:solidFill>
                  <a:schemeClr val="tx1">
                    <a:lumMod val="50000"/>
                  </a:schemeClr>
                </a:solidFill>
                <a:latin typeface="Futura-CondensedLight" panose="020B0604020202020204"/>
              </a:rPr>
              <a:t> 8</a:t>
            </a:r>
            <a:r>
              <a:rPr lang="en-US" sz="2625" dirty="0">
                <a:solidFill>
                  <a:schemeClr val="tx1">
                    <a:lumMod val="50000"/>
                  </a:schemeClr>
                </a:solidFill>
                <a:latin typeface="Futura-CondensedLight" panose="020B0604020202020204"/>
              </a:rPr>
              <a:t> </a:t>
            </a: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rPr>
              <a:t>To assess how larval walleye growth rate might change due to the impacts of SWF invasion on zooplankton community structure, we determined consumption based on zooplankton densities from various SWF-invaded and non-invaded lakes across Northern Ontario </a:t>
            </a:r>
            <a:r>
              <a:rPr lang="en-CA" sz="2625" baseline="30000" dirty="0">
                <a:solidFill>
                  <a:schemeClr val="tx1">
                    <a:lumMod val="50000"/>
                  </a:schemeClr>
                </a:solidFill>
                <a:latin typeface="Futura-CondensedLight" panose="020B0604020202020204"/>
              </a:rPr>
              <a:t>4, Arnott [Unpublished raw data]</a:t>
            </a:r>
            <a:r>
              <a:rPr lang="en-CA" sz="2625" dirty="0">
                <a:solidFill>
                  <a:schemeClr val="tx1">
                    <a:lumMod val="50000"/>
                  </a:schemeClr>
                </a:solidFill>
                <a:latin typeface="Futura-CondensedLight" panose="020B0604020202020204"/>
              </a:rPr>
              <a:t>. </a:t>
            </a: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rPr>
              <a:t>We simulated larval walleye growth under four different conditions: non-invaded mesotrophic lakes (NM), non-invaded oligotrophic lakes (NO), invaded mesotrophic lakes (IM), and invaded oligotrophic lakes (IO).</a:t>
            </a:r>
          </a:p>
          <a:p>
            <a:pPr marL="457200" indent="-457200" algn="just">
              <a:buBlip>
                <a:blip r:embed="rId2">
                  <a:extLst>
                    <a:ext uri="{96DAC541-7B7A-43D3-8B79-37D633B846F1}">
                      <asvg:svgBlip xmlns:asvg="http://schemas.microsoft.com/office/drawing/2016/SVG/main" r:embed="rId3"/>
                    </a:ext>
                  </a:extLst>
                </a:blip>
              </a:buBlip>
            </a:pPr>
            <a:r>
              <a:rPr lang="en-US" sz="2625" dirty="0">
                <a:solidFill>
                  <a:schemeClr val="tx1">
                    <a:lumMod val="50000"/>
                  </a:schemeClr>
                </a:solidFill>
                <a:latin typeface="Futura-CondensedLight" panose="020B0604020202020204"/>
              </a:rPr>
              <a:t>At first feeding, walleye typically weigh 0.004 - 0.0055g </a:t>
            </a:r>
            <a:r>
              <a:rPr lang="en-US" sz="2625" baseline="30000" dirty="0">
                <a:solidFill>
                  <a:schemeClr val="tx1">
                    <a:lumMod val="50000"/>
                  </a:schemeClr>
                </a:solidFill>
                <a:latin typeface="Futura-CondensedLight" panose="020B0604020202020204"/>
              </a:rPr>
              <a:t>9,10</a:t>
            </a:r>
            <a:r>
              <a:rPr lang="en-US" sz="2625" dirty="0">
                <a:solidFill>
                  <a:schemeClr val="tx1">
                    <a:lumMod val="50000"/>
                  </a:schemeClr>
                </a:solidFill>
                <a:latin typeface="Futura-CondensedLight" panose="020B0604020202020204"/>
              </a:rPr>
              <a:t>, so each treatment was run at both these weights as the initial masses for a walleye larva to capture a range of initial larvae sizes. </a:t>
            </a:r>
          </a:p>
          <a:p>
            <a:pPr marL="457200" indent="-457200" algn="just">
              <a:buBlip>
                <a:blip r:embed="rId2">
                  <a:extLst>
                    <a:ext uri="{96DAC541-7B7A-43D3-8B79-37D633B846F1}">
                      <asvg:svgBlip xmlns:asvg="http://schemas.microsoft.com/office/drawing/2016/SVG/main" r:embed="rId3"/>
                    </a:ext>
                  </a:extLst>
                </a:blip>
              </a:buBlip>
            </a:pPr>
            <a:r>
              <a:rPr lang="en-US" sz="2625" dirty="0">
                <a:solidFill>
                  <a:schemeClr val="tx1">
                    <a:lumMod val="50000"/>
                  </a:schemeClr>
                </a:solidFill>
                <a:latin typeface="Futura-CondensedLight" panose="020B0604020202020204"/>
              </a:rPr>
              <a:t>Larval growth (G) was then determined through a daily energy budget equation below:</a:t>
            </a:r>
            <a:endParaRPr lang="en-CA" sz="2625" dirty="0">
              <a:solidFill>
                <a:schemeClr val="tx1">
                  <a:lumMod val="50000"/>
                </a:schemeClr>
              </a:solidFill>
              <a:latin typeface="Futura-CondensedLight" panose="020B0604020202020204"/>
            </a:endParaRPr>
          </a:p>
        </p:txBody>
      </p:sp>
      <p:graphicFrame>
        <p:nvGraphicFramePr>
          <p:cNvPr id="61" name="Table 61">
            <a:extLst>
              <a:ext uri="{FF2B5EF4-FFF2-40B4-BE49-F238E27FC236}">
                <a16:creationId xmlns:a16="http://schemas.microsoft.com/office/drawing/2014/main" id="{C2540064-5A09-4D8D-9FD6-F9718DA5D2B9}"/>
              </a:ext>
            </a:extLst>
          </p:cNvPr>
          <p:cNvGraphicFramePr>
            <a:graphicFrameLocks noGrp="1"/>
          </p:cNvGraphicFramePr>
          <p:nvPr>
            <p:extLst>
              <p:ext uri="{D42A27DB-BD31-4B8C-83A1-F6EECF244321}">
                <p14:modId xmlns:p14="http://schemas.microsoft.com/office/powerpoint/2010/main" val="1582552071"/>
              </p:ext>
            </p:extLst>
          </p:nvPr>
        </p:nvGraphicFramePr>
        <p:xfrm>
          <a:off x="266401" y="27339874"/>
          <a:ext cx="18720000" cy="1141730"/>
        </p:xfrm>
        <a:graphic>
          <a:graphicData uri="http://schemas.openxmlformats.org/drawingml/2006/table">
            <a:tbl>
              <a:tblPr firstRow="1" bandRow="1">
                <a:tableStyleId>{5C22544A-7EE6-4342-B048-85BDC9FD1C3A}</a:tableStyleId>
              </a:tblPr>
              <a:tblGrid>
                <a:gridCol w="4620854">
                  <a:extLst>
                    <a:ext uri="{9D8B030D-6E8A-4147-A177-3AD203B41FA5}">
                      <a16:colId xmlns:a16="http://schemas.microsoft.com/office/drawing/2014/main" val="355635368"/>
                    </a:ext>
                  </a:extLst>
                </a:gridCol>
                <a:gridCol w="3227145">
                  <a:extLst>
                    <a:ext uri="{9D8B030D-6E8A-4147-A177-3AD203B41FA5}">
                      <a16:colId xmlns:a16="http://schemas.microsoft.com/office/drawing/2014/main" val="2392378634"/>
                    </a:ext>
                  </a:extLst>
                </a:gridCol>
                <a:gridCol w="4032000">
                  <a:extLst>
                    <a:ext uri="{9D8B030D-6E8A-4147-A177-3AD203B41FA5}">
                      <a16:colId xmlns:a16="http://schemas.microsoft.com/office/drawing/2014/main" val="1511565835"/>
                    </a:ext>
                  </a:extLst>
                </a:gridCol>
                <a:gridCol w="6840001">
                  <a:extLst>
                    <a:ext uri="{9D8B030D-6E8A-4147-A177-3AD203B41FA5}">
                      <a16:colId xmlns:a16="http://schemas.microsoft.com/office/drawing/2014/main" val="1330635295"/>
                    </a:ext>
                  </a:extLst>
                </a:gridCol>
              </a:tblGrid>
              <a:tr h="1108544">
                <a:tc>
                  <a:txBody>
                    <a:bodyPr/>
                    <a:lstStyle/>
                    <a:p>
                      <a:pPr>
                        <a:lnSpc>
                          <a:spcPct val="100000"/>
                        </a:lnSpc>
                        <a:spcAft>
                          <a:spcPts val="800"/>
                        </a:spcAft>
                      </a:pPr>
                      <a:r>
                        <a:rPr lang="en-CA" sz="900" b="0" dirty="0">
                          <a:effectLst/>
                          <a:latin typeface="Futura-CondensedLight" panose="020B0604020202020204"/>
                          <a:ea typeface="Calibri" panose="020F0502020204030204" pitchFamily="34" charset="0"/>
                        </a:rPr>
                        <a:t>1.Grote JD, </a:t>
                      </a:r>
                      <a:r>
                        <a:rPr lang="en-CA" sz="900" b="0" dirty="0" err="1">
                          <a:effectLst/>
                          <a:latin typeface="Futura-CondensedLight" panose="020B0604020202020204"/>
                          <a:ea typeface="Calibri" panose="020F0502020204030204" pitchFamily="34" charset="0"/>
                        </a:rPr>
                        <a:t>Wuellner</a:t>
                      </a:r>
                      <a:r>
                        <a:rPr lang="en-CA" sz="900" b="0" dirty="0">
                          <a:effectLst/>
                          <a:latin typeface="Futura-CondensedLight" panose="020B0604020202020204"/>
                          <a:ea typeface="Calibri" panose="020F0502020204030204" pitchFamily="34" charset="0"/>
                        </a:rPr>
                        <a:t> MR, Blackwell BG, </a:t>
                      </a:r>
                      <a:r>
                        <a:rPr lang="en-CA" sz="900" b="0" dirty="0" err="1">
                          <a:effectLst/>
                          <a:latin typeface="Futura-CondensedLight" panose="020B0604020202020204"/>
                          <a:ea typeface="Calibri" panose="020F0502020204030204" pitchFamily="34" charset="0"/>
                        </a:rPr>
                        <a:t>Lucchesi</a:t>
                      </a:r>
                      <a:r>
                        <a:rPr lang="en-CA" sz="900" b="0" dirty="0">
                          <a:effectLst/>
                          <a:latin typeface="Futura-CondensedLight" panose="020B0604020202020204"/>
                          <a:ea typeface="Calibri" panose="020F0502020204030204" pitchFamily="34" charset="0"/>
                        </a:rPr>
                        <a:t> DO. Evaluation of potential overwinter mortality of age-0 walleye and appropriate age-1 sampling gear. J Fish </a:t>
                      </a:r>
                      <a:r>
                        <a:rPr lang="en-CA" sz="900" b="0" dirty="0" err="1">
                          <a:effectLst/>
                          <a:latin typeface="Futura-CondensedLight" panose="020B0604020202020204"/>
                          <a:ea typeface="Calibri" panose="020F0502020204030204" pitchFamily="34" charset="0"/>
                        </a:rPr>
                        <a:t>Wildl</a:t>
                      </a:r>
                      <a:r>
                        <a:rPr lang="en-CA" sz="900" b="0" dirty="0">
                          <a:effectLst/>
                          <a:latin typeface="Futura-CondensedLight" panose="020B0604020202020204"/>
                          <a:ea typeface="Calibri" panose="020F0502020204030204" pitchFamily="34" charset="0"/>
                        </a:rPr>
                        <a:t> </a:t>
                      </a:r>
                      <a:r>
                        <a:rPr lang="en-CA" sz="900" b="0" dirty="0" err="1">
                          <a:effectLst/>
                          <a:latin typeface="Futura-CondensedLight" panose="020B0604020202020204"/>
                          <a:ea typeface="Calibri" panose="020F0502020204030204" pitchFamily="34" charset="0"/>
                        </a:rPr>
                        <a:t>Manag</a:t>
                      </a:r>
                      <a:r>
                        <a:rPr lang="en-CA" sz="900" b="0" dirty="0">
                          <a:effectLst/>
                          <a:latin typeface="Futura-CondensedLight" panose="020B0604020202020204"/>
                          <a:ea typeface="Calibri" panose="020F0502020204030204" pitchFamily="34" charset="0"/>
                        </a:rPr>
                        <a:t>. 2018;9(1):65-74. doi:10.3996/082017-JFWM-062</a:t>
                      </a:r>
                    </a:p>
                    <a:p>
                      <a:pPr>
                        <a:lnSpc>
                          <a:spcPct val="100000"/>
                        </a:lnSpc>
                        <a:spcAft>
                          <a:spcPts val="800"/>
                        </a:spcAft>
                      </a:pPr>
                      <a:r>
                        <a:rPr lang="en-CA" sz="900" b="0" dirty="0">
                          <a:effectLst/>
                          <a:latin typeface="Futura-CondensedLight" panose="020B0604020202020204"/>
                          <a:ea typeface="Calibri" panose="020F0502020204030204" pitchFamily="34" charset="0"/>
                        </a:rPr>
                        <a:t>2.Jonas JL, Wahl DH. Relative Importance of Direct and Indirect Effects of Starvation for Young Walleyes. Trans Am Fish Soc. 1998;127(2):192-205. doi:10.1577/1548-8659(1998)127&lt;0192:riodai&gt;2.0.co;2</a:t>
                      </a:r>
                    </a:p>
                    <a:p>
                      <a:pPr>
                        <a:lnSpc>
                          <a:spcPct val="100000"/>
                        </a:lnSpc>
                        <a:spcAft>
                          <a:spcPts val="800"/>
                        </a:spcAft>
                      </a:pPr>
                      <a:r>
                        <a:rPr lang="en-CA" sz="900" b="0" dirty="0">
                          <a:effectLst/>
                          <a:latin typeface="Futura-CondensedLight" panose="020B0604020202020204"/>
                          <a:ea typeface="Calibri" panose="020F0502020204030204" pitchFamily="34" charset="0"/>
                        </a:rPr>
                        <a:t>3.Barbiero RP, Tuchman ML. Changes in the crustacean communities of Lakes Michigan, Huron, and Erie following the invasion of the predatory cladoceran </a:t>
                      </a:r>
                      <a:r>
                        <a:rPr lang="en-CA" sz="900" b="0" i="1" dirty="0">
                          <a:effectLst/>
                          <a:latin typeface="Futura-CondensedLight" panose="020B0604020202020204"/>
                          <a:ea typeface="Calibri" panose="020F0502020204030204" pitchFamily="34" charset="0"/>
                        </a:rPr>
                        <a:t>Bythotrephes</a:t>
                      </a:r>
                      <a:r>
                        <a:rPr lang="en-CA" sz="900" b="0" dirty="0">
                          <a:effectLst/>
                          <a:latin typeface="Futura-CondensedLight" panose="020B0604020202020204"/>
                          <a:ea typeface="Calibri" panose="020F0502020204030204" pitchFamily="34" charset="0"/>
                        </a:rPr>
                        <a:t> </a:t>
                      </a:r>
                      <a:r>
                        <a:rPr lang="en-CA" sz="900" b="0" i="1" dirty="0">
                          <a:effectLst/>
                          <a:latin typeface="Futura-CondensedLight" panose="020B0604020202020204"/>
                          <a:ea typeface="Calibri" panose="020F0502020204030204" pitchFamily="34" charset="0"/>
                        </a:rPr>
                        <a:t>longimanus</a:t>
                      </a:r>
                      <a:r>
                        <a:rPr lang="en-CA" sz="900" b="0" dirty="0">
                          <a:effectLst/>
                          <a:latin typeface="Futura-CondensedLight" panose="020B0604020202020204"/>
                          <a:ea typeface="Calibri" panose="020F0502020204030204" pitchFamily="34" charset="0"/>
                        </a:rPr>
                        <a:t> . Can J Fish </a:t>
                      </a:r>
                      <a:r>
                        <a:rPr lang="en-CA" sz="900" b="0" dirty="0" err="1">
                          <a:effectLst/>
                          <a:latin typeface="Futura-CondensedLight" panose="020B0604020202020204"/>
                          <a:ea typeface="Calibri" panose="020F0502020204030204" pitchFamily="34" charset="0"/>
                        </a:rPr>
                        <a:t>Aquat</a:t>
                      </a:r>
                      <a:r>
                        <a:rPr lang="en-CA" sz="900" b="0" dirty="0">
                          <a:effectLst/>
                          <a:latin typeface="Futura-CondensedLight" panose="020B0604020202020204"/>
                          <a:ea typeface="Calibri" panose="020F0502020204030204" pitchFamily="34" charset="0"/>
                        </a:rPr>
                        <a:t> Sci. 2004;61(11):2111-2125. doi:10.1139/F04-149</a:t>
                      </a:r>
                    </a:p>
                  </a:txBody>
                  <a:tcPr marL="80010" marR="80010" marT="40005" marB="4000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Aft>
                          <a:spcPts val="800"/>
                        </a:spcAft>
                      </a:pPr>
                      <a:r>
                        <a:rPr lang="en-CA" sz="900" b="0">
                          <a:effectLst/>
                          <a:latin typeface="Futura-CondensedLight" panose="020B0604020202020204"/>
                          <a:ea typeface="Calibri" panose="020F0502020204030204" pitchFamily="34" charset="0"/>
                        </a:rPr>
                        <a:t>4.Kerfoot CW, Hobmeier MM, Yousef F, Lafrancois BM, Maki RP, Hirsch JK. A plague of waterfleas (</a:t>
                      </a:r>
                      <a:r>
                        <a:rPr lang="en-CA" sz="900" b="0" i="1">
                          <a:effectLst/>
                          <a:latin typeface="Futura-CondensedLight" panose="020B0604020202020204"/>
                          <a:ea typeface="Calibri" panose="020F0502020204030204" pitchFamily="34" charset="0"/>
                        </a:rPr>
                        <a:t>Bythotrephes</a:t>
                      </a:r>
                      <a:r>
                        <a:rPr lang="en-CA" sz="900" b="0">
                          <a:effectLst/>
                          <a:latin typeface="Futura-CondensedLight" panose="020B0604020202020204"/>
                          <a:ea typeface="Calibri" panose="020F0502020204030204" pitchFamily="34" charset="0"/>
                        </a:rPr>
                        <a:t>): impacts on microcrustacean community structure, seasonal biomass, and secondary production in a large inland-lake complex. Biol Invasions. 2016;18(4):1121-1145. doi:10.1007/s10530-015-1050-9</a:t>
                      </a:r>
                    </a:p>
                    <a:p>
                      <a:pPr>
                        <a:lnSpc>
                          <a:spcPct val="100000"/>
                        </a:lnSpc>
                        <a:spcAft>
                          <a:spcPts val="800"/>
                        </a:spcAft>
                      </a:pPr>
                      <a:r>
                        <a:rPr lang="en-CA" sz="900" b="0">
                          <a:effectLst/>
                          <a:latin typeface="Futura-CondensedLight" panose="020B0604020202020204"/>
                          <a:ea typeface="Calibri" panose="020F0502020204030204" pitchFamily="34" charset="0"/>
                        </a:rPr>
                        <a:t>5.Gillis MK, Walsh MR. Rapid evolution mitigates the ecological consequences of an invasive species (</a:t>
                      </a:r>
                      <a:r>
                        <a:rPr lang="en-CA" sz="900" b="0" i="1">
                          <a:effectLst/>
                          <a:latin typeface="Futura-CondensedLight" panose="020B0604020202020204"/>
                          <a:ea typeface="Calibri" panose="020F0502020204030204" pitchFamily="34" charset="0"/>
                        </a:rPr>
                        <a:t>Bythotrephes</a:t>
                      </a:r>
                      <a:r>
                        <a:rPr lang="en-CA" sz="900" b="0">
                          <a:effectLst/>
                          <a:latin typeface="Futura-CondensedLight" panose="020B0604020202020204"/>
                          <a:ea typeface="Calibri" panose="020F0502020204030204" pitchFamily="34" charset="0"/>
                        </a:rPr>
                        <a:t> </a:t>
                      </a:r>
                      <a:r>
                        <a:rPr lang="en-CA" sz="900" b="0" i="1">
                          <a:effectLst/>
                          <a:latin typeface="Futura-CondensedLight" panose="020B0604020202020204"/>
                          <a:ea typeface="Calibri" panose="020F0502020204030204" pitchFamily="34" charset="0"/>
                        </a:rPr>
                        <a:t>longimanus</a:t>
                      </a:r>
                      <a:r>
                        <a:rPr lang="en-CA" sz="900" b="0">
                          <a:effectLst/>
                          <a:latin typeface="Futura-CondensedLight" panose="020B0604020202020204"/>
                          <a:ea typeface="Calibri" panose="020F0502020204030204" pitchFamily="34" charset="0"/>
                        </a:rPr>
                        <a:t>) in lakes in Wisconsin. Proc R Soc B Biol Sci. 2017;284(1858). doi:10.1098/rspb.2017.0814</a:t>
                      </a:r>
                    </a:p>
                  </a:txBody>
                  <a:tcPr marL="80010" marR="80010" marT="40005" marB="4000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nSpc>
                          <a:spcPct val="100000"/>
                        </a:lnSpc>
                        <a:spcAft>
                          <a:spcPts val="800"/>
                        </a:spcAft>
                      </a:pPr>
                      <a:r>
                        <a:rPr lang="en-CA" sz="900" b="0" dirty="0">
                          <a:effectLst/>
                          <a:latin typeface="Futura-CondensedLight" panose="020B0604020202020204"/>
                          <a:ea typeface="Calibri" panose="020F0502020204030204" pitchFamily="34" charset="0"/>
                        </a:rPr>
                        <a:t>6.Uphoff CS, </a:t>
                      </a:r>
                      <a:r>
                        <a:rPr lang="en-CA" sz="900" b="0" dirty="0" err="1">
                          <a:effectLst/>
                          <a:latin typeface="Futura-CondensedLight" panose="020B0604020202020204"/>
                          <a:ea typeface="Calibri" panose="020F0502020204030204" pitchFamily="34" charset="0"/>
                        </a:rPr>
                        <a:t>Schoenebeck</a:t>
                      </a:r>
                      <a:r>
                        <a:rPr lang="en-CA" sz="900" b="0" dirty="0">
                          <a:effectLst/>
                          <a:latin typeface="Futura-CondensedLight" panose="020B0604020202020204"/>
                          <a:ea typeface="Calibri" panose="020F0502020204030204" pitchFamily="34" charset="0"/>
                        </a:rPr>
                        <a:t> CW, </a:t>
                      </a:r>
                      <a:r>
                        <a:rPr lang="en-CA" sz="900" b="0" dirty="0" err="1">
                          <a:effectLst/>
                          <a:latin typeface="Futura-CondensedLight" panose="020B0604020202020204"/>
                          <a:ea typeface="Calibri" panose="020F0502020204030204" pitchFamily="34" charset="0"/>
                        </a:rPr>
                        <a:t>Koupal</a:t>
                      </a:r>
                      <a:r>
                        <a:rPr lang="en-CA" sz="900" b="0" dirty="0">
                          <a:effectLst/>
                          <a:latin typeface="Futura-CondensedLight" panose="020B0604020202020204"/>
                          <a:ea typeface="Calibri" panose="020F0502020204030204" pitchFamily="34" charset="0"/>
                        </a:rPr>
                        <a:t> KD, Pope KL, </a:t>
                      </a:r>
                      <a:r>
                        <a:rPr lang="en-CA" sz="900" b="0" dirty="0" err="1">
                          <a:effectLst/>
                          <a:latin typeface="Futura-CondensedLight" panose="020B0604020202020204"/>
                          <a:ea typeface="Calibri" panose="020F0502020204030204" pitchFamily="34" charset="0"/>
                        </a:rPr>
                        <a:t>Hoback</a:t>
                      </a:r>
                      <a:r>
                        <a:rPr lang="en-CA" sz="900" b="0" dirty="0">
                          <a:effectLst/>
                          <a:latin typeface="Futura-CondensedLight" panose="020B0604020202020204"/>
                          <a:ea typeface="Calibri" panose="020F0502020204030204" pitchFamily="34" charset="0"/>
                        </a:rPr>
                        <a:t> W. Age-0 walleye Sander vitreus display length-dependent diet shift to piscivory. J </a:t>
                      </a:r>
                      <a:r>
                        <a:rPr lang="en-CA" sz="900" b="0" dirty="0" err="1">
                          <a:effectLst/>
                          <a:latin typeface="Futura-CondensedLight" panose="020B0604020202020204"/>
                          <a:ea typeface="Calibri" panose="020F0502020204030204" pitchFamily="34" charset="0"/>
                        </a:rPr>
                        <a:t>Freshw</a:t>
                      </a:r>
                      <a:r>
                        <a:rPr lang="en-CA" sz="900" b="0" dirty="0">
                          <a:effectLst/>
                          <a:latin typeface="Futura-CondensedLight" panose="020B0604020202020204"/>
                          <a:ea typeface="Calibri" panose="020F0502020204030204" pitchFamily="34" charset="0"/>
                        </a:rPr>
                        <a:t> Ecol. 2019;34(1):27-36. doi:10.1080/02705060.2018.1529637</a:t>
                      </a:r>
                    </a:p>
                    <a:p>
                      <a:pPr>
                        <a:lnSpc>
                          <a:spcPct val="100000"/>
                        </a:lnSpc>
                        <a:spcAft>
                          <a:spcPts val="800"/>
                        </a:spcAft>
                      </a:pPr>
                      <a:r>
                        <a:rPr lang="en-CA" sz="900" b="0" dirty="0">
                          <a:effectLst/>
                          <a:latin typeface="Futura-CondensedLight" panose="020B0604020202020204"/>
                          <a:ea typeface="Calibri" panose="020F0502020204030204" pitchFamily="34" charset="0"/>
                        </a:rPr>
                        <a:t>7.Hansen GJA, </a:t>
                      </a:r>
                      <a:r>
                        <a:rPr lang="en-CA" sz="900" b="0" dirty="0" err="1">
                          <a:effectLst/>
                          <a:latin typeface="Futura-CondensedLight" panose="020B0604020202020204"/>
                          <a:ea typeface="Calibri" panose="020F0502020204030204" pitchFamily="34" charset="0"/>
                        </a:rPr>
                        <a:t>Ahrenstorff</a:t>
                      </a:r>
                      <a:r>
                        <a:rPr lang="en-CA" sz="900" b="0" dirty="0">
                          <a:effectLst/>
                          <a:latin typeface="Futura-CondensedLight" panose="020B0604020202020204"/>
                          <a:ea typeface="Calibri" panose="020F0502020204030204" pitchFamily="34" charset="0"/>
                        </a:rPr>
                        <a:t> TD, </a:t>
                      </a:r>
                      <a:r>
                        <a:rPr lang="en-CA" sz="900" b="0" dirty="0" err="1">
                          <a:effectLst/>
                          <a:latin typeface="Futura-CondensedLight" panose="020B0604020202020204"/>
                          <a:ea typeface="Calibri" panose="020F0502020204030204" pitchFamily="34" charset="0"/>
                        </a:rPr>
                        <a:t>Bethke</a:t>
                      </a:r>
                      <a:r>
                        <a:rPr lang="en-CA" sz="900" b="0" dirty="0">
                          <a:effectLst/>
                          <a:latin typeface="Futura-CondensedLight" panose="020B0604020202020204"/>
                          <a:ea typeface="Calibri" panose="020F0502020204030204" pitchFamily="34" charset="0"/>
                        </a:rPr>
                        <a:t> BJ, et al. Walleye growth declines following zebra mussel and </a:t>
                      </a:r>
                      <a:r>
                        <a:rPr lang="en-CA" sz="900" b="0" i="1" dirty="0">
                          <a:effectLst/>
                          <a:latin typeface="Futura-CondensedLight" panose="020B0604020202020204"/>
                          <a:ea typeface="Calibri" panose="020F0502020204030204" pitchFamily="34" charset="0"/>
                        </a:rPr>
                        <a:t>Bythotrephes</a:t>
                      </a:r>
                      <a:r>
                        <a:rPr lang="en-CA" sz="900" b="0" dirty="0">
                          <a:effectLst/>
                          <a:latin typeface="Futura-CondensedLight" panose="020B0604020202020204"/>
                          <a:ea typeface="Calibri" panose="020F0502020204030204" pitchFamily="34" charset="0"/>
                        </a:rPr>
                        <a:t> invasion. Biol Invasions. 2020;22(4):1481-1495. doi:10.1007/s10530-020-02198-5</a:t>
                      </a:r>
                    </a:p>
                    <a:p>
                      <a:pPr marL="0" marR="0" lvl="0" indent="0" algn="l" defTabSz="2809121" rtl="0" eaLnBrk="1" fontAlgn="auto" latinLnBrk="0" hangingPunct="1">
                        <a:lnSpc>
                          <a:spcPct val="100000"/>
                        </a:lnSpc>
                        <a:spcBef>
                          <a:spcPts val="0"/>
                        </a:spcBef>
                        <a:spcAft>
                          <a:spcPts val="800"/>
                        </a:spcAft>
                        <a:buClrTx/>
                        <a:buSzTx/>
                        <a:buFontTx/>
                        <a:buNone/>
                        <a:tabLst/>
                        <a:defRPr/>
                      </a:pPr>
                      <a:r>
                        <a:rPr lang="en-CA" sz="900" b="0" dirty="0">
                          <a:effectLst/>
                          <a:latin typeface="Futura-CondensedLight" panose="020B0604020202020204"/>
                          <a:ea typeface="Calibri" panose="020F0502020204030204" pitchFamily="34" charset="0"/>
                        </a:rPr>
                        <a:t>8. </a:t>
                      </a:r>
                      <a:r>
                        <a:rPr lang="en-CA" sz="900" b="0" dirty="0" err="1">
                          <a:effectLst/>
                          <a:latin typeface="Futura-CondensedLight" panose="020B0604020202020204"/>
                          <a:ea typeface="Calibri" panose="020F0502020204030204" pitchFamily="34" charset="0"/>
                        </a:rPr>
                        <a:t>Deslauriers</a:t>
                      </a:r>
                      <a:r>
                        <a:rPr lang="en-CA" sz="900" b="0" dirty="0">
                          <a:effectLst/>
                          <a:latin typeface="Futura-CondensedLight" panose="020B0604020202020204"/>
                          <a:ea typeface="Calibri" panose="020F0502020204030204" pitchFamily="34" charset="0"/>
                        </a:rPr>
                        <a:t> D, </a:t>
                      </a:r>
                      <a:r>
                        <a:rPr lang="en-CA" sz="900" b="0" dirty="0" err="1">
                          <a:effectLst/>
                          <a:latin typeface="Futura-CondensedLight" panose="020B0604020202020204"/>
                          <a:ea typeface="Calibri" panose="020F0502020204030204" pitchFamily="34" charset="0"/>
                        </a:rPr>
                        <a:t>Chipps</a:t>
                      </a:r>
                      <a:r>
                        <a:rPr lang="en-CA" sz="900" b="0" dirty="0">
                          <a:effectLst/>
                          <a:latin typeface="Futura-CondensedLight" panose="020B0604020202020204"/>
                          <a:ea typeface="Calibri" panose="020F0502020204030204" pitchFamily="34" charset="0"/>
                        </a:rPr>
                        <a:t> SR, Breck JE, Rice JA, </a:t>
                      </a:r>
                      <a:r>
                        <a:rPr lang="en-CA" sz="900" b="0" dirty="0" err="1">
                          <a:effectLst/>
                          <a:latin typeface="Futura-CondensedLight" panose="020B0604020202020204"/>
                          <a:ea typeface="Calibri" panose="020F0502020204030204" pitchFamily="34" charset="0"/>
                        </a:rPr>
                        <a:t>Madenjian</a:t>
                      </a:r>
                      <a:r>
                        <a:rPr lang="en-CA" sz="900" b="0" dirty="0">
                          <a:effectLst/>
                          <a:latin typeface="Futura-CondensedLight" panose="020B0604020202020204"/>
                          <a:ea typeface="Calibri" panose="020F0502020204030204" pitchFamily="34" charset="0"/>
                        </a:rPr>
                        <a:t> CP. Fish Bioenergetics 4.0: An R-Based Modeling Application. Fisheries. 2017;42(11):586-596. doi:10.1080/03632415.2017.1377558</a:t>
                      </a:r>
                    </a:p>
                  </a:txBody>
                  <a:tcPr marL="80010" marR="80010" marT="40005" marB="4000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2809121" rtl="0" eaLnBrk="1" fontAlgn="auto" latinLnBrk="0" hangingPunct="1">
                        <a:lnSpc>
                          <a:spcPct val="100000"/>
                        </a:lnSpc>
                        <a:spcBef>
                          <a:spcPts val="0"/>
                        </a:spcBef>
                        <a:spcAft>
                          <a:spcPts val="800"/>
                        </a:spcAft>
                        <a:buClrTx/>
                        <a:buSzTx/>
                        <a:buFontTx/>
                        <a:buNone/>
                        <a:tabLst/>
                        <a:defRPr/>
                      </a:pPr>
                      <a:r>
                        <a:rPr lang="en-CA" sz="900" b="0" dirty="0">
                          <a:effectLst/>
                          <a:latin typeface="Futura-CondensedLight" panose="020B0604020202020204"/>
                          <a:ea typeface="Calibri" panose="020F0502020204030204" pitchFamily="34" charset="0"/>
                        </a:rPr>
                        <a:t>9. Mathias JA, Li S. Feeding Habits of Walleye Larvae and Juveniles: Comparative Laboratory and Field Studies. Trans Am Fish Soc. 1982;111(6):722-735. doi:10.1577/1548-8659(1982)111&lt;722:fhowla&gt;2.0.co;2</a:t>
                      </a:r>
                    </a:p>
                    <a:p>
                      <a:pPr>
                        <a:lnSpc>
                          <a:spcPct val="100000"/>
                        </a:lnSpc>
                        <a:spcAft>
                          <a:spcPts val="800"/>
                        </a:spcAft>
                      </a:pPr>
                      <a:r>
                        <a:rPr lang="en-CA" sz="900" b="0" dirty="0">
                          <a:effectLst/>
                          <a:latin typeface="Futura-CondensedLight" panose="020B0604020202020204"/>
                          <a:ea typeface="Calibri" panose="020F0502020204030204" pitchFamily="34" charset="0"/>
                        </a:rPr>
                        <a:t>10. </a:t>
                      </a:r>
                      <a:r>
                        <a:rPr lang="en-CA" sz="900" b="0" dirty="0" err="1">
                          <a:effectLst/>
                          <a:latin typeface="Futura-CondensedLight" panose="020B0604020202020204"/>
                          <a:ea typeface="Calibri" panose="020F0502020204030204" pitchFamily="34" charset="0"/>
                        </a:rPr>
                        <a:t>Malison</a:t>
                      </a:r>
                      <a:r>
                        <a:rPr lang="en-CA" sz="900" b="0" dirty="0">
                          <a:effectLst/>
                          <a:latin typeface="Futura-CondensedLight" panose="020B0604020202020204"/>
                          <a:ea typeface="Calibri" panose="020F0502020204030204" pitchFamily="34" charset="0"/>
                        </a:rPr>
                        <a:t> J a, Held J a, Program WA. Reproductive Biology and Spawning. </a:t>
                      </a:r>
                      <a:r>
                        <a:rPr lang="en-CA" sz="900" b="0" dirty="0" err="1">
                          <a:effectLst/>
                          <a:latin typeface="Futura-CondensedLight" panose="020B0604020202020204"/>
                          <a:ea typeface="Calibri" panose="020F0502020204030204" pitchFamily="34" charset="0"/>
                        </a:rPr>
                        <a:t>Reprod</a:t>
                      </a:r>
                      <a:r>
                        <a:rPr lang="en-CA" sz="900" b="0" dirty="0">
                          <a:effectLst/>
                          <a:latin typeface="Futura-CondensedLight" panose="020B0604020202020204"/>
                          <a:ea typeface="Calibri" panose="020F0502020204030204" pitchFamily="34" charset="0"/>
                        </a:rPr>
                        <a:t> Biol. Published online 1996:11-18.</a:t>
                      </a:r>
                    </a:p>
                    <a:p>
                      <a:pPr>
                        <a:lnSpc>
                          <a:spcPct val="100000"/>
                        </a:lnSpc>
                        <a:spcAft>
                          <a:spcPts val="800"/>
                        </a:spcAft>
                      </a:pPr>
                      <a:r>
                        <a:rPr lang="en-CA" sz="900" b="0" dirty="0">
                          <a:effectLst/>
                          <a:latin typeface="Futura-CondensedLight" panose="020B0604020202020204"/>
                          <a:ea typeface="Calibri" panose="020F0502020204030204" pitchFamily="34" charset="0"/>
                        </a:rPr>
                        <a:t>11. </a:t>
                      </a:r>
                      <a:r>
                        <a:rPr lang="en-US" sz="900" b="0" dirty="0">
                          <a:effectLst/>
                          <a:latin typeface="Futura-CondensedLight" panose="020B0604020202020204"/>
                          <a:ea typeface="Calibri" panose="020F0502020204030204" pitchFamily="34" charset="0"/>
                        </a:rPr>
                        <a:t>Johnston, T.A. 1999. Factors affecting food consumption and growth of walleye</a:t>
                      </a:r>
                      <a:r>
                        <a:rPr lang="en-US" sz="900" b="0" i="1" dirty="0">
                          <a:effectLst/>
                          <a:latin typeface="Futura-CondensedLight" panose="020B0604020202020204"/>
                          <a:ea typeface="Calibri" panose="020F0502020204030204" pitchFamily="34" charset="0"/>
                        </a:rPr>
                        <a:t>, Stizostedion vitreum,</a:t>
                      </a:r>
                      <a:r>
                        <a:rPr lang="en-US" sz="900" b="0" dirty="0">
                          <a:effectLst/>
                          <a:latin typeface="Futura-CondensedLight" panose="020B0604020202020204"/>
                          <a:ea typeface="Calibri" panose="020F0502020204030204" pitchFamily="34" charset="0"/>
                        </a:rPr>
                        <a:t> larvae in culture ponds. </a:t>
                      </a:r>
                      <a:r>
                        <a:rPr lang="en-US" sz="900" b="0" dirty="0" err="1">
                          <a:effectLst/>
                          <a:latin typeface="Futura-CondensedLight" panose="020B0604020202020204"/>
                          <a:ea typeface="Calibri" panose="020F0502020204030204" pitchFamily="34" charset="0"/>
                        </a:rPr>
                        <a:t>Hydrobiologia</a:t>
                      </a:r>
                      <a:r>
                        <a:rPr lang="en-US" sz="900" b="0" dirty="0">
                          <a:effectLst/>
                          <a:latin typeface="Futura-CondensedLight" panose="020B0604020202020204"/>
                          <a:ea typeface="Calibri" panose="020F0502020204030204" pitchFamily="34" charset="0"/>
                        </a:rPr>
                        <a:t> 400: 129–140. doi:10.1023/A:1003755115000.</a:t>
                      </a:r>
                    </a:p>
                    <a:p>
                      <a:pPr>
                        <a:lnSpc>
                          <a:spcPct val="100000"/>
                        </a:lnSpc>
                        <a:spcAft>
                          <a:spcPts val="800"/>
                        </a:spcAft>
                      </a:pPr>
                      <a:r>
                        <a:rPr lang="en-US" sz="900" b="0" dirty="0">
                          <a:effectLst/>
                          <a:latin typeface="Futura-CondensedLight" panose="020B0604020202020204"/>
                          <a:ea typeface="Calibri" panose="020F0502020204030204" pitchFamily="34" charset="0"/>
                        </a:rPr>
                        <a:t>12. Rowe DK, Thorpe JE (1990) Suppression of Maturation in Male Atlantic Salmon (</a:t>
                      </a:r>
                      <a:r>
                        <a:rPr lang="en-US" sz="900" b="0" i="1" dirty="0" err="1">
                          <a:effectLst/>
                          <a:latin typeface="Futura-CondensedLight" panose="020B0604020202020204"/>
                          <a:ea typeface="Calibri" panose="020F0502020204030204" pitchFamily="34" charset="0"/>
                        </a:rPr>
                        <a:t>Sulmo</a:t>
                      </a:r>
                      <a:r>
                        <a:rPr lang="en-US" sz="900" b="0" i="1" dirty="0">
                          <a:effectLst/>
                          <a:latin typeface="Futura-CondensedLight" panose="020B0604020202020204"/>
                          <a:ea typeface="Calibri" panose="020F0502020204030204" pitchFamily="34" charset="0"/>
                        </a:rPr>
                        <a:t> </a:t>
                      </a:r>
                      <a:r>
                        <a:rPr lang="en-US" sz="900" b="0" i="1" dirty="0" err="1">
                          <a:effectLst/>
                          <a:latin typeface="Futura-CondensedLight" panose="020B0604020202020204"/>
                          <a:ea typeface="Calibri" panose="020F0502020204030204" pitchFamily="34" charset="0"/>
                        </a:rPr>
                        <a:t>salar</a:t>
                      </a:r>
                      <a:r>
                        <a:rPr lang="en-US" sz="900" b="0" i="1" dirty="0">
                          <a:effectLst/>
                          <a:latin typeface="Futura-CondensedLight" panose="020B0604020202020204"/>
                          <a:ea typeface="Calibri" panose="020F0502020204030204" pitchFamily="34" charset="0"/>
                        </a:rPr>
                        <a:t> L.) </a:t>
                      </a:r>
                      <a:r>
                        <a:rPr lang="en-US" sz="900" b="0" dirty="0">
                          <a:effectLst/>
                          <a:latin typeface="Futura-CondensedLight" panose="020B0604020202020204"/>
                          <a:ea typeface="Calibri" panose="020F0502020204030204" pitchFamily="34" charset="0"/>
                        </a:rPr>
                        <a:t>Parr by Reduction in Feeding and Growth During Spring Months. Aquaculture 86:291–313</a:t>
                      </a:r>
                      <a:endParaRPr lang="en-CA" sz="900" b="0" dirty="0">
                        <a:effectLst/>
                        <a:latin typeface="Futura-CondensedLight" panose="020B0604020202020204"/>
                        <a:ea typeface="Calibri" panose="020F0502020204030204" pitchFamily="34" charset="0"/>
                      </a:endParaRPr>
                    </a:p>
                  </a:txBody>
                  <a:tcPr marL="80010" marR="80010" marT="40005" marB="4000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3606213"/>
                  </a:ext>
                </a:extLst>
              </a:tr>
            </a:tbl>
          </a:graphicData>
        </a:graphic>
      </p:graphicFrame>
      <p:sp>
        <p:nvSpPr>
          <p:cNvPr id="1025" name="TextBox 1024">
            <a:extLst>
              <a:ext uri="{FF2B5EF4-FFF2-40B4-BE49-F238E27FC236}">
                <a16:creationId xmlns:a16="http://schemas.microsoft.com/office/drawing/2014/main" id="{42A69A35-36E0-43BE-B58C-50FD8539025B}"/>
              </a:ext>
            </a:extLst>
          </p:cNvPr>
          <p:cNvSpPr txBox="1"/>
          <p:nvPr/>
        </p:nvSpPr>
        <p:spPr>
          <a:xfrm>
            <a:off x="12753134" y="8870663"/>
            <a:ext cx="4237219" cy="17866429"/>
          </a:xfrm>
          <a:prstGeom prst="rect">
            <a:avLst/>
          </a:prstGeom>
          <a:noFill/>
        </p:spPr>
        <p:txBody>
          <a:bodyPr wrap="square" rtlCol="0">
            <a:spAutoFit/>
          </a:bodyPr>
          <a:lstStyle/>
          <a:p>
            <a:pPr marL="357188" indent="-357188" algn="just">
              <a:spcAft>
                <a:spcPts val="700"/>
              </a:spcAf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The model allowed a diet shift in zooplankton type depending on length in which larvae consumed cyclopoids until they reached 12mm, then a mix of calanoid and cyclopoids until 18mm where </a:t>
            </a:r>
            <a:r>
              <a:rPr lang="en-CA" sz="2625" i="1" dirty="0">
                <a:solidFill>
                  <a:schemeClr val="tx1">
                    <a:lumMod val="50000"/>
                  </a:schemeClr>
                </a:solidFill>
                <a:latin typeface="Futura-CondensedLight" panose="020B0604020202020204"/>
                <a:ea typeface="Calibri" panose="020F0502020204030204" pitchFamily="34" charset="0"/>
              </a:rPr>
              <a:t>Daphnia</a:t>
            </a:r>
            <a:r>
              <a:rPr lang="en-CA" sz="2625" dirty="0">
                <a:solidFill>
                  <a:schemeClr val="tx1">
                    <a:lumMod val="50000"/>
                  </a:schemeClr>
                </a:solidFill>
                <a:latin typeface="Futura-CondensedLight" panose="020B0604020202020204"/>
                <a:ea typeface="Calibri" panose="020F0502020204030204" pitchFamily="34" charset="0"/>
              </a:rPr>
              <a:t> began to be the dominant prey item</a:t>
            </a:r>
            <a:r>
              <a:rPr lang="en-CA" sz="2625" baseline="30000" dirty="0">
                <a:solidFill>
                  <a:schemeClr val="tx1">
                    <a:lumMod val="50000"/>
                  </a:schemeClr>
                </a:solidFill>
                <a:latin typeface="Futura-CondensedLight" panose="020B0604020202020204"/>
                <a:ea typeface="Calibri" panose="020F0502020204030204" pitchFamily="34" charset="0"/>
              </a:rPr>
              <a:t>11</a:t>
            </a:r>
            <a:r>
              <a:rPr lang="en-CA" sz="2625" dirty="0">
                <a:solidFill>
                  <a:schemeClr val="tx1">
                    <a:lumMod val="50000"/>
                  </a:schemeClr>
                </a:solidFill>
                <a:latin typeface="Futura-CondensedLight" panose="020B0604020202020204"/>
                <a:ea typeface="Calibri" panose="020F0502020204030204" pitchFamily="34" charset="0"/>
              </a:rPr>
              <a:t>(Fig 3). </a:t>
            </a:r>
          </a:p>
          <a:p>
            <a:pPr algn="just">
              <a:spcAft>
                <a:spcPts val="700"/>
              </a:spcAft>
            </a:pPr>
            <a:endParaRPr lang="en-CA" sz="2625" dirty="0">
              <a:solidFill>
                <a:schemeClr val="tx1">
                  <a:lumMod val="50000"/>
                </a:schemeClr>
              </a:solidFill>
              <a:latin typeface="Futura-CondensedLight" panose="020B0604020202020204"/>
              <a:ea typeface="Calibri" panose="020F0502020204030204" pitchFamily="34" charset="0"/>
            </a:endParaRPr>
          </a:p>
          <a:p>
            <a:pPr marL="357188" indent="-357188" algn="just">
              <a:spcAft>
                <a:spcPts val="700"/>
              </a:spcAf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In the invaded oligotrophic (both initial masses), larval walleye never grew large enough (≥11mm) to shift diet  (Fig 3&amp;4).</a:t>
            </a:r>
          </a:p>
          <a:p>
            <a:pPr marL="457200" indent="-457200" algn="just">
              <a:spcAft>
                <a:spcPts val="700"/>
              </a:spcAft>
              <a:buBlip>
                <a:blip r:embed="rId2">
                  <a:extLst>
                    <a:ext uri="{96DAC541-7B7A-43D3-8B79-37D633B846F1}">
                      <asvg:svgBlip xmlns:asvg="http://schemas.microsoft.com/office/drawing/2016/SVG/main" r:embed="rId3"/>
                    </a:ext>
                  </a:extLst>
                </a:blip>
              </a:buBlip>
            </a:pPr>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spcAft>
                <a:spcPts val="700"/>
              </a:spcAf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Larval growth under non-invaded conditions was higher in both mesotrophic and oligotrophic lakes compared to both invaded treatments (Fig. 4), with the mesotrophic lakes providing the fastest larval growth (total growth =0.37g or 29.42mm). </a:t>
            </a:r>
          </a:p>
          <a:p>
            <a:pPr marL="457200" indent="-457200" algn="just">
              <a:spcAft>
                <a:spcPts val="700"/>
              </a:spcAft>
              <a:buBlip>
                <a:blip r:embed="rId2">
                  <a:extLst>
                    <a:ext uri="{96DAC541-7B7A-43D3-8B79-37D633B846F1}">
                      <asvg:svgBlip xmlns:asvg="http://schemas.microsoft.com/office/drawing/2016/SVG/main" r:embed="rId3"/>
                    </a:ext>
                  </a:extLst>
                </a:blip>
              </a:buBlip>
            </a:pPr>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spcAft>
                <a:spcPts val="700"/>
              </a:spcAf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Larval growth rates under the invaded-mesotrophic treatment were similar to the growth rates of the non-invaded oligotrophic treatment (Fig. 4).</a:t>
            </a:r>
          </a:p>
          <a:p>
            <a:pPr marL="457200" indent="-457200" algn="just">
              <a:spcAft>
                <a:spcPts val="700"/>
              </a:spcAft>
              <a:buBlip>
                <a:blip r:embed="rId2">
                  <a:extLst>
                    <a:ext uri="{96DAC541-7B7A-43D3-8B79-37D633B846F1}">
                      <asvg:svgBlip xmlns:asvg="http://schemas.microsoft.com/office/drawing/2016/SVG/main" r:embed="rId3"/>
                    </a:ext>
                  </a:extLst>
                </a:blip>
              </a:buBlip>
            </a:pPr>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spcAft>
                <a:spcPts val="700"/>
              </a:spcAf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Larval walleye successfully grew in all treatments except the invaded oligotrophic treatment (Fig. 4), where after 31 days larval walleye either did not survive (initial mass 0.004g or length 9.31mm) or only managed to grow to 0.0048g or 9.89mm (initial mass 0.0040g or length 10.31mm). </a:t>
            </a:r>
          </a:p>
          <a:p>
            <a:pPr marL="457200" indent="-457200" algn="just">
              <a:spcAft>
                <a:spcPts val="700"/>
              </a:spcAft>
              <a:buBlip>
                <a:blip r:embed="rId2">
                  <a:extLst>
                    <a:ext uri="{96DAC541-7B7A-43D3-8B79-37D633B846F1}">
                      <asvg:svgBlip xmlns:asvg="http://schemas.microsoft.com/office/drawing/2016/SVG/main" r:embed="rId3"/>
                    </a:ext>
                  </a:extLst>
                </a:blip>
              </a:buBlip>
            </a:pPr>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spcAft>
                <a:spcPts val="700"/>
              </a:spcAf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Overall, with SWF present, the final walleye larvae length was on average </a:t>
            </a:r>
            <a:r>
              <a:rPr lang="en-CA" sz="2625" b="1" dirty="0">
                <a:solidFill>
                  <a:schemeClr val="tx1">
                    <a:lumMod val="50000"/>
                  </a:schemeClr>
                </a:solidFill>
                <a:latin typeface="Futura-CondensedLight" panose="020B0604020202020204"/>
                <a:ea typeface="Calibri" panose="020F0502020204030204" pitchFamily="34" charset="0"/>
              </a:rPr>
              <a:t>9.68% </a:t>
            </a:r>
            <a:r>
              <a:rPr lang="en-CA" sz="2625" dirty="0">
                <a:solidFill>
                  <a:schemeClr val="tx1">
                    <a:lumMod val="50000"/>
                  </a:schemeClr>
                </a:solidFill>
                <a:latin typeface="Futura-CondensedLight" panose="020B0604020202020204"/>
                <a:ea typeface="Calibri" panose="020F0502020204030204" pitchFamily="34" charset="0"/>
              </a:rPr>
              <a:t>and </a:t>
            </a:r>
            <a:r>
              <a:rPr lang="en-CA" sz="2625" b="1" dirty="0">
                <a:solidFill>
                  <a:schemeClr val="tx1">
                    <a:lumMod val="50000"/>
                  </a:schemeClr>
                </a:solidFill>
                <a:latin typeface="Futura-CondensedLight" panose="020B0604020202020204"/>
                <a:ea typeface="Calibri" panose="020F0502020204030204" pitchFamily="34" charset="0"/>
              </a:rPr>
              <a:t>118.0% shorter </a:t>
            </a:r>
            <a:r>
              <a:rPr lang="en-CA" sz="2625" dirty="0">
                <a:solidFill>
                  <a:schemeClr val="tx1">
                    <a:lumMod val="50000"/>
                  </a:schemeClr>
                </a:solidFill>
                <a:latin typeface="Futura-CondensedLight" panose="020B0604020202020204"/>
                <a:ea typeface="Calibri" panose="020F0502020204030204" pitchFamily="34" charset="0"/>
              </a:rPr>
              <a:t>than non-invaded mesotrophic and oligotrophic systems respectively.</a:t>
            </a:r>
          </a:p>
        </p:txBody>
      </p:sp>
      <p:sp>
        <p:nvSpPr>
          <p:cNvPr id="71" name="TextBox 70">
            <a:extLst>
              <a:ext uri="{FF2B5EF4-FFF2-40B4-BE49-F238E27FC236}">
                <a16:creationId xmlns:a16="http://schemas.microsoft.com/office/drawing/2014/main" id="{CF29B2B0-BAE9-43F9-9BF1-9DF0CD968016}"/>
              </a:ext>
            </a:extLst>
          </p:cNvPr>
          <p:cNvSpPr txBox="1"/>
          <p:nvPr/>
        </p:nvSpPr>
        <p:spPr>
          <a:xfrm>
            <a:off x="12964809" y="5917777"/>
            <a:ext cx="12647478" cy="461665"/>
          </a:xfrm>
          <a:prstGeom prst="rect">
            <a:avLst/>
          </a:prstGeom>
          <a:noFill/>
        </p:spPr>
        <p:txBody>
          <a:bodyPr wrap="square">
            <a:spAutoFit/>
          </a:bodyPr>
          <a:lstStyle/>
          <a:p>
            <a:r>
              <a:rPr lang="en-US" sz="2400" b="1" dirty="0">
                <a:solidFill>
                  <a:schemeClr val="tx1">
                    <a:lumMod val="50000"/>
                  </a:schemeClr>
                </a:solidFill>
                <a:latin typeface="Futura-CondensedLight" panose="020B0604020202020204"/>
              </a:rPr>
              <a:t>Table 1. </a:t>
            </a:r>
            <a:r>
              <a:rPr lang="en-US" sz="2400" dirty="0">
                <a:solidFill>
                  <a:schemeClr val="tx1">
                    <a:lumMod val="50000"/>
                  </a:schemeClr>
                </a:solidFill>
                <a:latin typeface="Futura-CondensedLight" panose="020B0604020202020204"/>
              </a:rPr>
              <a:t>Average biomass (</a:t>
            </a:r>
            <a:r>
              <a:rPr lang="en-CA" sz="2400" b="0" u="none" strike="noStrike" dirty="0">
                <a:effectLst/>
                <a:latin typeface="Futura-CondensedLight" panose="020B0604020202020204"/>
              </a:rPr>
              <a:t>µ</a:t>
            </a:r>
            <a:r>
              <a:rPr lang="en-US" sz="2400" dirty="0">
                <a:solidFill>
                  <a:schemeClr val="tx1">
                    <a:lumMod val="50000"/>
                  </a:schemeClr>
                </a:solidFill>
                <a:latin typeface="Futura-CondensedLight" panose="020B0604020202020204"/>
              </a:rPr>
              <a:t>g/L) values of Daphnia, calanoids, and cyclopoids based on trophic and SWF invasion status used in this study.</a:t>
            </a:r>
          </a:p>
        </p:txBody>
      </p:sp>
      <p:sp>
        <p:nvSpPr>
          <p:cNvPr id="72" name="TextBox 71">
            <a:extLst>
              <a:ext uri="{FF2B5EF4-FFF2-40B4-BE49-F238E27FC236}">
                <a16:creationId xmlns:a16="http://schemas.microsoft.com/office/drawing/2014/main" id="{4CF884A3-1F87-42AC-BD49-2C77BD8349EC}"/>
              </a:ext>
            </a:extLst>
          </p:cNvPr>
          <p:cNvSpPr txBox="1"/>
          <p:nvPr/>
        </p:nvSpPr>
        <p:spPr>
          <a:xfrm>
            <a:off x="26245829" y="6014002"/>
            <a:ext cx="11723968" cy="12211035"/>
          </a:xfrm>
          <a:prstGeom prst="rect">
            <a:avLst/>
          </a:prstGeom>
          <a:noFill/>
        </p:spPr>
        <p:txBody>
          <a:bodyPr wrap="square" rtlCol="0">
            <a:spAutoFit/>
          </a:bodyPr>
          <a:lstStyle/>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Using a simple bioenergetic and functional response modelling framework, we demonstrated reduced growth rates of larval walleye are expected based on changes in prey (zooplankton) abundance associated with SWF invasions.</a:t>
            </a:r>
          </a:p>
          <a:p>
            <a:pPr algn="just"/>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These findings match closely with a recent study that YOY walleye were 12.8% smaller in predicted length at the end of their first growing season in lakes invaded by SWF</a:t>
            </a:r>
            <a:r>
              <a:rPr lang="en-CA" sz="2625" i="1" dirty="0">
                <a:solidFill>
                  <a:schemeClr val="tx1">
                    <a:lumMod val="50000"/>
                  </a:schemeClr>
                </a:solidFill>
                <a:latin typeface="Futura-CondensedLight" panose="020B0604020202020204"/>
                <a:ea typeface="Calibri" panose="020F0502020204030204" pitchFamily="34" charset="0"/>
              </a:rPr>
              <a:t> </a:t>
            </a:r>
            <a:r>
              <a:rPr lang="en-CA" sz="2625" dirty="0">
                <a:solidFill>
                  <a:schemeClr val="tx1">
                    <a:lumMod val="50000"/>
                  </a:schemeClr>
                </a:solidFill>
                <a:latin typeface="Futura-CondensedLight" panose="020B0604020202020204"/>
                <a:ea typeface="Calibri" panose="020F0502020204030204" pitchFamily="34" charset="0"/>
              </a:rPr>
              <a:t>compared to non-invaded systems</a:t>
            </a:r>
            <a:r>
              <a:rPr lang="en-CA" sz="2625" baseline="30000" dirty="0">
                <a:solidFill>
                  <a:schemeClr val="tx1">
                    <a:lumMod val="50000"/>
                  </a:schemeClr>
                </a:solidFill>
                <a:latin typeface="Futura-CondensedLight" panose="020B0604020202020204"/>
                <a:ea typeface="Calibri" panose="020F0502020204030204" pitchFamily="34" charset="0"/>
              </a:rPr>
              <a:t>7</a:t>
            </a:r>
            <a:r>
              <a:rPr lang="en-CA" sz="2625" dirty="0">
                <a:solidFill>
                  <a:schemeClr val="tx1">
                    <a:lumMod val="50000"/>
                  </a:schemeClr>
                </a:solidFill>
                <a:latin typeface="Futura-CondensedLight" panose="020B0604020202020204"/>
                <a:ea typeface="Calibri" panose="020F0502020204030204" pitchFamily="34" charset="0"/>
              </a:rPr>
              <a:t>. </a:t>
            </a:r>
          </a:p>
          <a:p>
            <a:pPr algn="just"/>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Importantly, in oligotrophic lakes, our models only predicted walleye growth in certain circumstances, suggesting that lakes below a certain trophic status might be more vulnerable to the potential for recruitment failure due to SWF impacts.</a:t>
            </a:r>
          </a:p>
          <a:p>
            <a:pPr algn="just"/>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Walleye typically grow to ~30mm within their first month</a:t>
            </a:r>
            <a:r>
              <a:rPr lang="en-CA" sz="2625" baseline="30000" dirty="0">
                <a:solidFill>
                  <a:schemeClr val="tx1">
                    <a:lumMod val="50000"/>
                  </a:schemeClr>
                </a:solidFill>
                <a:latin typeface="Futura-CondensedLight" panose="020B0604020202020204"/>
                <a:ea typeface="Calibri" panose="020F0502020204030204" pitchFamily="34" charset="0"/>
              </a:rPr>
              <a:t>3</a:t>
            </a:r>
            <a:r>
              <a:rPr lang="en-CA" sz="2625" dirty="0">
                <a:solidFill>
                  <a:schemeClr val="tx1">
                    <a:lumMod val="50000"/>
                  </a:schemeClr>
                </a:solidFill>
                <a:latin typeface="Futura-CondensedLight" panose="020B0604020202020204"/>
                <a:ea typeface="Calibri" panose="020F0502020204030204" pitchFamily="34" charset="0"/>
              </a:rPr>
              <a:t>, and this occurred in all treatments except in oligotrophic lakes invaded with SWF, where consumption based on low prey availability was not sufficient to sustain metabolic costs (Fig 4c). </a:t>
            </a:r>
          </a:p>
          <a:p>
            <a:pPr marL="857296" lvl="1" indent="-457200" algn="just">
              <a:buBlip>
                <a:blip r:embed="rId9">
                  <a:extLst>
                    <a:ext uri="{96DAC541-7B7A-43D3-8B79-37D633B846F1}">
                      <asvg:svgBlip xmlns:asvg="http://schemas.microsoft.com/office/drawing/2016/SVG/main" r:embed="rId10"/>
                    </a:ext>
                  </a:extLst>
                </a:blip>
              </a:buBlip>
            </a:pPr>
            <a:r>
              <a:rPr lang="en-CA" sz="2625" dirty="0">
                <a:solidFill>
                  <a:schemeClr val="tx1">
                    <a:lumMod val="50000"/>
                  </a:schemeClr>
                </a:solidFill>
                <a:latin typeface="Futura-CondensedLight" panose="020B0604020202020204"/>
                <a:ea typeface="Calibri" panose="020F0502020204030204" pitchFamily="34" charset="0"/>
              </a:rPr>
              <a:t>This is likely due to decreased availability of cyclopoids early in life resulting in insufficient growth to reach the length-dependent diet shifts to calanoids at 12mm or the more energy dense </a:t>
            </a:r>
            <a:r>
              <a:rPr lang="en-CA" sz="2625" i="1" dirty="0">
                <a:solidFill>
                  <a:schemeClr val="tx1">
                    <a:lumMod val="50000"/>
                  </a:schemeClr>
                </a:solidFill>
                <a:latin typeface="Futura-CondensedLight" panose="020B0604020202020204"/>
                <a:ea typeface="Calibri" panose="020F0502020204030204" pitchFamily="34" charset="0"/>
              </a:rPr>
              <a:t>Daphnia </a:t>
            </a:r>
            <a:r>
              <a:rPr lang="en-CA" sz="2625" dirty="0">
                <a:solidFill>
                  <a:schemeClr val="tx1">
                    <a:lumMod val="50000"/>
                  </a:schemeClr>
                </a:solidFill>
                <a:latin typeface="Futura-CondensedLight" panose="020B0604020202020204"/>
                <a:ea typeface="Calibri" panose="020F0502020204030204" pitchFamily="34" charset="0"/>
              </a:rPr>
              <a:t>at 18mm (Fig. 3).</a:t>
            </a:r>
          </a:p>
          <a:p>
            <a:pPr marL="400096" lvl="1" indent="0" algn="just"/>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Because gape is dependent on length, decreased growth due to low prey availability delays the timing of diet-shifts to larger and more energy dense prey. This also implies that ontogenetic diet-shifts to benthic invertebrates and ultimately piscivory later in their first year of growth may also be delayed </a:t>
            </a:r>
            <a:r>
              <a:rPr lang="en-CA" sz="2625" baseline="30000" dirty="0">
                <a:solidFill>
                  <a:schemeClr val="tx1">
                    <a:lumMod val="50000"/>
                  </a:schemeClr>
                </a:solidFill>
                <a:latin typeface="Futura-CondensedLight" panose="020B0604020202020204"/>
                <a:ea typeface="Calibri" panose="020F0502020204030204" pitchFamily="34" charset="0"/>
              </a:rPr>
              <a:t>10</a:t>
            </a:r>
            <a:r>
              <a:rPr lang="en-CA" sz="2625" dirty="0">
                <a:solidFill>
                  <a:schemeClr val="tx1">
                    <a:lumMod val="50000"/>
                  </a:schemeClr>
                </a:solidFill>
                <a:latin typeface="Futura-CondensedLight" panose="020B0604020202020204"/>
                <a:ea typeface="Calibri" panose="020F0502020204030204" pitchFamily="34" charset="0"/>
              </a:rPr>
              <a:t>. </a:t>
            </a:r>
          </a:p>
          <a:p>
            <a:pPr marL="857296" lvl="1" indent="-457200" algn="just">
              <a:buBlip>
                <a:blip r:embed="rId9">
                  <a:extLst>
                    <a:ext uri="{96DAC541-7B7A-43D3-8B79-37D633B846F1}">
                      <asvg:svgBlip xmlns:asvg="http://schemas.microsoft.com/office/drawing/2016/SVG/main" r:embed="rId10"/>
                    </a:ext>
                  </a:extLst>
                </a:blip>
              </a:buBlip>
            </a:pPr>
            <a:r>
              <a:rPr lang="en-CA" sz="2625" dirty="0">
                <a:solidFill>
                  <a:schemeClr val="tx1">
                    <a:lumMod val="50000"/>
                  </a:schemeClr>
                </a:solidFill>
                <a:latin typeface="Futura-CondensedLight" panose="020B0604020202020204"/>
                <a:ea typeface="Calibri" panose="020F0502020204030204" pitchFamily="34" charset="0"/>
              </a:rPr>
              <a:t>This suggests that delayed diet shifts are energetically detrimental as the gape-limited larval walleye must consume the less energy dense prey item (zooplankton) for a longer period. </a:t>
            </a:r>
          </a:p>
          <a:p>
            <a:pPr marL="400096" lvl="1" indent="0" algn="just"/>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We propose to continue building this bioenergetics model to incorporate length-dependent diet shifts to benthic invertebrates and piscivory to determine how SWF invasions impact the timing of diet-shifts and the total growth of a young-of-year walleye.</a:t>
            </a:r>
          </a:p>
          <a:p>
            <a:pPr algn="just"/>
            <a:endParaRPr lang="en-CA" sz="2625" dirty="0">
              <a:solidFill>
                <a:schemeClr val="tx1">
                  <a:lumMod val="50000"/>
                </a:schemeClr>
              </a:solidFill>
              <a:latin typeface="Futura-CondensedLight" panose="020B0604020202020204"/>
              <a:ea typeface="Calibri" panose="020F0502020204030204" pitchFamily="34" charset="0"/>
            </a:endParaRPr>
          </a:p>
          <a:p>
            <a:pPr marL="457200" indent="-457200" algn="just">
              <a:buBlip>
                <a:blip r:embed="rId2">
                  <a:extLst>
                    <a:ext uri="{96DAC541-7B7A-43D3-8B79-37D633B846F1}">
                      <asvg:svgBlip xmlns:asvg="http://schemas.microsoft.com/office/drawing/2016/SVG/main" r:embed="rId3"/>
                    </a:ext>
                  </a:extLst>
                </a:blip>
              </a:buBlip>
            </a:pPr>
            <a:r>
              <a:rPr lang="en-CA" sz="2625" dirty="0">
                <a:solidFill>
                  <a:schemeClr val="tx1">
                    <a:lumMod val="50000"/>
                  </a:schemeClr>
                </a:solidFill>
                <a:latin typeface="Futura-CondensedLight" panose="020B0604020202020204"/>
                <a:ea typeface="Calibri" panose="020F0502020204030204" pitchFamily="34" charset="0"/>
              </a:rPr>
              <a:t>Considering maturity of walleyes is typically defined by a maturity-at-length relationship, SWF invasion, lake trophic status, and smaller first feeding sizes may result in slower growing walleye, delaying age at maturation, or high larval mortality </a:t>
            </a:r>
            <a:r>
              <a:rPr lang="en-CA" sz="2625" baseline="30000" dirty="0">
                <a:solidFill>
                  <a:schemeClr val="tx1">
                    <a:lumMod val="50000"/>
                  </a:schemeClr>
                </a:solidFill>
                <a:latin typeface="Futura-CondensedLight" panose="020B0604020202020204"/>
                <a:ea typeface="Calibri" panose="020F0502020204030204" pitchFamily="34" charset="0"/>
              </a:rPr>
              <a:t>12</a:t>
            </a:r>
            <a:r>
              <a:rPr lang="en-CA" sz="2625" dirty="0">
                <a:solidFill>
                  <a:schemeClr val="tx1">
                    <a:lumMod val="50000"/>
                  </a:schemeClr>
                </a:solidFill>
                <a:latin typeface="Futura-CondensedLight" panose="020B0604020202020204"/>
                <a:ea typeface="Calibri" panose="020F0502020204030204" pitchFamily="34" charset="0"/>
              </a:rPr>
              <a:t>. Delayed maturation reduces the proportion of fish spawning in the population, and will likely have negative impacts on future recruitment </a:t>
            </a:r>
            <a:r>
              <a:rPr lang="en-CA" sz="2625" baseline="30000" dirty="0">
                <a:solidFill>
                  <a:schemeClr val="tx1">
                    <a:lumMod val="50000"/>
                  </a:schemeClr>
                </a:solidFill>
                <a:latin typeface="Futura-CondensedLight" panose="020B0604020202020204"/>
                <a:ea typeface="Calibri" panose="020F0502020204030204" pitchFamily="34" charset="0"/>
              </a:rPr>
              <a:t>13</a:t>
            </a:r>
            <a:r>
              <a:rPr lang="en-CA" sz="2625" dirty="0">
                <a:solidFill>
                  <a:schemeClr val="tx1">
                    <a:lumMod val="50000"/>
                  </a:schemeClr>
                </a:solidFill>
                <a:latin typeface="Futura-CondensedLight" panose="020B0604020202020204"/>
                <a:ea typeface="Calibri" panose="020F0502020204030204" pitchFamily="34" charset="0"/>
              </a:rPr>
              <a:t> .</a:t>
            </a:r>
          </a:p>
        </p:txBody>
      </p:sp>
      <p:sp>
        <p:nvSpPr>
          <p:cNvPr id="1030" name="TextBox 1029">
            <a:extLst>
              <a:ext uri="{FF2B5EF4-FFF2-40B4-BE49-F238E27FC236}">
                <a16:creationId xmlns:a16="http://schemas.microsoft.com/office/drawing/2014/main" id="{E18AEA43-66D9-44A2-8C22-D9C1448DA1BA}"/>
              </a:ext>
            </a:extLst>
          </p:cNvPr>
          <p:cNvSpPr txBox="1"/>
          <p:nvPr/>
        </p:nvSpPr>
        <p:spPr>
          <a:xfrm>
            <a:off x="26245829" y="26322053"/>
            <a:ext cx="11723968" cy="1877437"/>
          </a:xfrm>
          <a:prstGeom prst="rect">
            <a:avLst/>
          </a:prstGeom>
          <a:noFill/>
        </p:spPr>
        <p:txBody>
          <a:bodyPr wrap="square" rtlCol="0">
            <a:spAutoFit/>
          </a:bodyPr>
          <a:lstStyle/>
          <a:p>
            <a:pPr marL="457200" indent="-457200" algn="just">
              <a:spcAft>
                <a:spcPts val="700"/>
              </a:spcAft>
              <a:buBlip>
                <a:blip r:embed="rId2">
                  <a:extLst>
                    <a:ext uri="{96DAC541-7B7A-43D3-8B79-37D633B846F1}">
                      <asvg:svgBlip xmlns:asvg="http://schemas.microsoft.com/office/drawing/2016/SVG/main" r:embed="rId3"/>
                    </a:ext>
                  </a:extLst>
                </a:blip>
              </a:buBlip>
            </a:pPr>
            <a:r>
              <a:rPr lang="en-US" sz="2900" dirty="0">
                <a:solidFill>
                  <a:schemeClr val="tx1">
                    <a:lumMod val="50000"/>
                  </a:schemeClr>
                </a:solidFill>
                <a:latin typeface="Futura-CondensedLight" panose="020B0604020202020204"/>
                <a:ea typeface="Calibri" panose="020F0502020204030204" pitchFamily="34" charset="0"/>
              </a:rPr>
              <a:t>Bioenergetics models have been used in the past to determine changes in fish growth due to invasive species </a:t>
            </a:r>
            <a:r>
              <a:rPr lang="en-US" sz="2900" baseline="30000" dirty="0">
                <a:solidFill>
                  <a:schemeClr val="tx1">
                    <a:lumMod val="50000"/>
                  </a:schemeClr>
                </a:solidFill>
                <a:latin typeface="Futura-CondensedLight" panose="020B0604020202020204"/>
                <a:ea typeface="Calibri" panose="020F0502020204030204" pitchFamily="34" charset="0"/>
              </a:rPr>
              <a:t>11,12 </a:t>
            </a:r>
            <a:r>
              <a:rPr lang="en-US" sz="2900" dirty="0">
                <a:solidFill>
                  <a:schemeClr val="tx1">
                    <a:lumMod val="50000"/>
                  </a:schemeClr>
                </a:solidFill>
                <a:latin typeface="Futura-CondensedLight" panose="020B0604020202020204"/>
                <a:ea typeface="Calibri" panose="020F0502020204030204" pitchFamily="34" charset="0"/>
              </a:rPr>
              <a:t>but this is the first to evaluate the impacts of SWF invasions on larval walleye.  We have linked observed decreases in growth rate of larval walleye to the decreased prey availability in SWF invaded lakes, expanding our knowledge on the impacts of invasive species to freshwater fisheries. </a:t>
            </a:r>
          </a:p>
        </p:txBody>
      </p:sp>
      <p:sp>
        <p:nvSpPr>
          <p:cNvPr id="3" name="TextBox 2">
            <a:extLst>
              <a:ext uri="{FF2B5EF4-FFF2-40B4-BE49-F238E27FC236}">
                <a16:creationId xmlns:a16="http://schemas.microsoft.com/office/drawing/2014/main" id="{B1451F5A-7B83-4F16-9DD3-AF4AAE87724A}"/>
              </a:ext>
            </a:extLst>
          </p:cNvPr>
          <p:cNvSpPr txBox="1"/>
          <p:nvPr/>
        </p:nvSpPr>
        <p:spPr>
          <a:xfrm>
            <a:off x="17294567" y="13867910"/>
            <a:ext cx="8083229" cy="707886"/>
          </a:xfrm>
          <a:prstGeom prst="rect">
            <a:avLst/>
          </a:prstGeom>
          <a:noFill/>
        </p:spPr>
        <p:txBody>
          <a:bodyPr wrap="square" rtlCol="0">
            <a:spAutoFit/>
          </a:bodyPr>
          <a:lstStyle/>
          <a:p>
            <a:pPr algn="just"/>
            <a:r>
              <a:rPr lang="en-US" sz="2000" b="1" dirty="0">
                <a:solidFill>
                  <a:schemeClr val="tx1">
                    <a:lumMod val="50000"/>
                  </a:schemeClr>
                </a:solidFill>
                <a:latin typeface="Futura-CondensedLight" panose="020B0604020202020204"/>
              </a:rPr>
              <a:t>Figure 3. </a:t>
            </a:r>
            <a:r>
              <a:rPr lang="en-US" sz="2000" dirty="0">
                <a:solidFill>
                  <a:schemeClr val="tx1">
                    <a:lumMod val="50000"/>
                  </a:schemeClr>
                </a:solidFill>
                <a:latin typeface="Futura-CondensedLight" panose="020B0604020202020204"/>
              </a:rPr>
              <a:t>Length dependent diet shifts of a larval walleye indicating the proportion of each diet item (calanoids, cyclopoids, and </a:t>
            </a:r>
            <a:r>
              <a:rPr lang="en-US" sz="2000" i="1" dirty="0">
                <a:solidFill>
                  <a:schemeClr val="tx1">
                    <a:lumMod val="50000"/>
                  </a:schemeClr>
                </a:solidFill>
                <a:latin typeface="Futura-CondensedLight" panose="020B0604020202020204"/>
              </a:rPr>
              <a:t>Daphnia sp.</a:t>
            </a:r>
            <a:r>
              <a:rPr lang="en-US" sz="2000" dirty="0">
                <a:solidFill>
                  <a:schemeClr val="tx1">
                    <a:lumMod val="50000"/>
                  </a:schemeClr>
                </a:solidFill>
                <a:latin typeface="Futura-CondensedLight" panose="020B0604020202020204"/>
              </a:rPr>
              <a:t>). Prey capture success is plotted on the secondary axis.</a:t>
            </a:r>
            <a:endParaRPr lang="en-CA" sz="2000" dirty="0">
              <a:solidFill>
                <a:schemeClr val="tx1">
                  <a:lumMod val="50000"/>
                </a:schemeClr>
              </a:solidFill>
              <a:latin typeface="Futura-CondensedLight" panose="020B0604020202020204"/>
            </a:endParaRPr>
          </a:p>
        </p:txBody>
      </p:sp>
      <p:sp>
        <p:nvSpPr>
          <p:cNvPr id="7" name="TextBox 6">
            <a:extLst>
              <a:ext uri="{FF2B5EF4-FFF2-40B4-BE49-F238E27FC236}">
                <a16:creationId xmlns:a16="http://schemas.microsoft.com/office/drawing/2014/main" id="{E8500F8E-F6FA-4EC1-B837-21BC935B7EDE}"/>
              </a:ext>
            </a:extLst>
          </p:cNvPr>
          <p:cNvSpPr txBox="1"/>
          <p:nvPr/>
        </p:nvSpPr>
        <p:spPr>
          <a:xfrm>
            <a:off x="17330956" y="24731370"/>
            <a:ext cx="8122877" cy="1938992"/>
          </a:xfrm>
          <a:prstGeom prst="rect">
            <a:avLst/>
          </a:prstGeom>
          <a:noFill/>
        </p:spPr>
        <p:txBody>
          <a:bodyPr wrap="square" rtlCol="0">
            <a:spAutoFit/>
          </a:bodyPr>
          <a:lstStyle/>
          <a:p>
            <a:pPr algn="just"/>
            <a:r>
              <a:rPr lang="en-US" sz="2000" b="1" dirty="0">
                <a:solidFill>
                  <a:schemeClr val="tx1">
                    <a:lumMod val="50000"/>
                  </a:schemeClr>
                </a:solidFill>
                <a:latin typeface="Futura-CondensedLight" panose="020B0604020202020204"/>
              </a:rPr>
              <a:t>Figure 4. </a:t>
            </a:r>
            <a:r>
              <a:rPr lang="en-US" sz="2000" dirty="0">
                <a:solidFill>
                  <a:schemeClr val="tx1">
                    <a:lumMod val="50000"/>
                  </a:schemeClr>
                </a:solidFill>
                <a:latin typeface="Futura-CondensedLight" panose="020B0604020202020204"/>
              </a:rPr>
              <a:t>Results of the bioenergetics model in this study showing a) the final mass (g) of larval walleye (initial mass of either 0.0055g or 0.0040g), b) total growth (J) of larval walleye (initial mass of either 0.0055g or 0.0040g), and c) final length (mm) of larval walleye (initial length of either 10.31mm or 9.31mm) with consumption varying based on zooplankton abundance treatments for 31 days: Invaded with SWF and mesotrophic (IM), invaded and oligotrophic (IO), not invaded and mesotrophic (NM), and not invaded and oligotrophic (NO).</a:t>
            </a:r>
            <a:endParaRPr lang="en-CA" sz="2000" dirty="0">
              <a:solidFill>
                <a:schemeClr val="tx1">
                  <a:lumMod val="50000"/>
                </a:schemeClr>
              </a:solidFill>
              <a:latin typeface="Futura-CondensedLight" panose="020B0604020202020204"/>
            </a:endParaRPr>
          </a:p>
        </p:txBody>
      </p:sp>
      <p:sp>
        <p:nvSpPr>
          <p:cNvPr id="8" name="TextBox 7">
            <a:extLst>
              <a:ext uri="{FF2B5EF4-FFF2-40B4-BE49-F238E27FC236}">
                <a16:creationId xmlns:a16="http://schemas.microsoft.com/office/drawing/2014/main" id="{AAA1BA8D-F944-414A-8503-6FFA9003FA34}"/>
              </a:ext>
            </a:extLst>
          </p:cNvPr>
          <p:cNvSpPr txBox="1"/>
          <p:nvPr/>
        </p:nvSpPr>
        <p:spPr>
          <a:xfrm>
            <a:off x="8093921" y="9312081"/>
            <a:ext cx="3809300" cy="1015663"/>
          </a:xfrm>
          <a:prstGeom prst="rect">
            <a:avLst/>
          </a:prstGeom>
          <a:noFill/>
        </p:spPr>
        <p:txBody>
          <a:bodyPr wrap="square" rtlCol="0">
            <a:spAutoFit/>
          </a:bodyPr>
          <a:lstStyle/>
          <a:p>
            <a:pPr algn="just"/>
            <a:r>
              <a:rPr lang="en-US" sz="2000" b="1" dirty="0">
                <a:solidFill>
                  <a:schemeClr val="tx1">
                    <a:lumMod val="50000"/>
                  </a:schemeClr>
                </a:solidFill>
                <a:latin typeface="Futura-CondensedLight" panose="020B0604020202020204"/>
              </a:rPr>
              <a:t>Figure 1.</a:t>
            </a:r>
            <a:r>
              <a:rPr lang="en-US" sz="2000" dirty="0">
                <a:solidFill>
                  <a:schemeClr val="tx1">
                    <a:lumMod val="50000"/>
                  </a:schemeClr>
                </a:solidFill>
                <a:latin typeface="Futura-CondensedLight" panose="020B0604020202020204"/>
              </a:rPr>
              <a:t> Size comparison of a larval walleye (</a:t>
            </a:r>
            <a:r>
              <a:rPr lang="en-US" sz="2000" i="1" dirty="0">
                <a:solidFill>
                  <a:schemeClr val="tx1">
                    <a:lumMod val="50000"/>
                  </a:schemeClr>
                </a:solidFill>
                <a:latin typeface="Futura-CondensedLight" panose="020B0604020202020204"/>
              </a:rPr>
              <a:t>Stizostedion vitreum</a:t>
            </a:r>
            <a:r>
              <a:rPr lang="en-US" sz="2000" dirty="0">
                <a:solidFill>
                  <a:schemeClr val="tx1">
                    <a:lumMod val="50000"/>
                  </a:schemeClr>
                </a:solidFill>
                <a:latin typeface="Futura-CondensedLight" panose="020B0604020202020204"/>
              </a:rPr>
              <a:t>) and the invasive species </a:t>
            </a:r>
            <a:r>
              <a:rPr lang="en-US" sz="2000" i="1" dirty="0">
                <a:solidFill>
                  <a:schemeClr val="tx1">
                    <a:lumMod val="50000"/>
                  </a:schemeClr>
                </a:solidFill>
                <a:latin typeface="Futura-CondensedLight" panose="020B0604020202020204"/>
              </a:rPr>
              <a:t>Bythotrephes longimanus</a:t>
            </a:r>
            <a:r>
              <a:rPr lang="en-US" sz="2000" dirty="0">
                <a:solidFill>
                  <a:schemeClr val="tx1">
                    <a:lumMod val="50000"/>
                  </a:schemeClr>
                </a:solidFill>
                <a:latin typeface="Futura-CondensedLight" panose="020B0604020202020204"/>
              </a:rPr>
              <a:t>, both range ~8-15mm.</a:t>
            </a:r>
            <a:endParaRPr lang="en-CA" sz="2000" dirty="0">
              <a:solidFill>
                <a:schemeClr val="tx1">
                  <a:lumMod val="50000"/>
                </a:schemeClr>
              </a:solidFill>
              <a:latin typeface="Futura-CondensedLight" panose="020B0604020202020204"/>
            </a:endParaRPr>
          </a:p>
        </p:txBody>
      </p:sp>
      <p:pic>
        <p:nvPicPr>
          <p:cNvPr id="24" name="Picture 23">
            <a:extLst>
              <a:ext uri="{FF2B5EF4-FFF2-40B4-BE49-F238E27FC236}">
                <a16:creationId xmlns:a16="http://schemas.microsoft.com/office/drawing/2014/main" id="{3AAFB5B5-D3EC-4868-BBC0-503961D92CCB}"/>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9122" b="89865" l="5837" r="93385">
                        <a14:foregroundMark x1="58885" y1="76689" x2="58885" y2="76689"/>
                        <a14:foregroundMark x1="59274" y1="77703" x2="59663" y2="79730"/>
                        <a14:foregroundMark x1="60571" y1="82770" x2="60571" y2="83108"/>
                        <a14:foregroundMark x1="57717" y1="68919" x2="57717" y2="68919"/>
                        <a14:foregroundMark x1="47341" y1="77703" x2="47211" y2="78378"/>
                        <a14:foregroundMark x1="69001" y1="46622" x2="69001" y2="46622"/>
                        <a14:foregroundMark x1="69520" y1="43919" x2="69131" y2="46959"/>
                        <a14:foregroundMark x1="68845" y1="49662" x2="68742" y2="51014"/>
                        <a14:foregroundMark x1="68897" y1="48986" x2="68845" y2="49662"/>
                        <a14:foregroundMark x1="68949" y1="48311" x2="68897" y2="48986"/>
                        <a14:foregroundMark x1="69001" y1="47635" x2="68949" y2="48311"/>
                        <a14:foregroundMark x1="69670" y1="52703" x2="69650" y2="53041"/>
                        <a14:foregroundMark x1="69750" y1="51351" x2="69670" y2="52703"/>
                        <a14:foregroundMark x1="69849" y1="49662" x2="69750" y2="51351"/>
                        <a14:foregroundMark x1="69889" y1="48986" x2="69849" y2="49662"/>
                        <a14:foregroundMark x1="9079" y1="73649" x2="9079" y2="73649"/>
                        <a14:foregroundMark x1="5837" y1="74324" x2="5837" y2="74324"/>
                        <a14:foregroundMark x1="92607" y1="46959" x2="92607" y2="46959"/>
                        <a14:foregroundMark x1="91829" y1="44595" x2="91829" y2="44595"/>
                        <a14:foregroundMark x1="90532" y1="40541" x2="90532" y2="40541"/>
                        <a14:foregroundMark x1="93385" y1="54730" x2="93385" y2="54730"/>
                        <a14:foregroundMark x1="92088" y1="55068" x2="92088" y2="55068"/>
                        <a14:foregroundMark x1="91829" y1="57095" x2="91829" y2="57095"/>
                        <a14:foregroundMark x1="93256" y1="58108" x2="93126" y2="58446"/>
                        <a14:foregroundMark x1="87678" y1="41216" x2="87678" y2="41216"/>
                        <a14:foregroundMark x1="77043" y1="56419" x2="77043" y2="56419"/>
                        <a14:foregroundMark x1="77043" y1="56419" x2="76783" y2="54392"/>
                        <a14:foregroundMark x1="74319" y1="65203" x2="74319" y2="65203"/>
                        <a14:foregroundMark x1="74968" y1="65203" x2="74968" y2="65203"/>
                        <a14:foregroundMark x1="75227" y1="65541" x2="75227" y2="65541"/>
                        <a14:backgroundMark x1="82620" y1="26351" x2="82620" y2="26351"/>
                        <a14:backgroundMark x1="82361" y1="26014" x2="82361" y2="26014"/>
                        <a14:backgroundMark x1="70817" y1="52703" x2="70817" y2="52703"/>
                        <a14:backgroundMark x1="70558" y1="51351" x2="70558" y2="51351"/>
                        <a14:backgroundMark x1="70298" y1="48986" x2="70298" y2="48986"/>
                        <a14:backgroundMark x1="69261" y1="51014" x2="69390" y2="51014"/>
                        <a14:backgroundMark x1="69390" y1="49662" x2="69390" y2="49662"/>
                        <a14:backgroundMark x1="69261" y1="48311" x2="69261" y2="48311"/>
                        <a14:backgroundMark x1="92607" y1="57095" x2="92607" y2="57095"/>
                        <a14:backgroundMark x1="91829" y1="57095" x2="91829" y2="57095"/>
                      </a14:backgroundRemoval>
                    </a14:imgEffect>
                  </a14:imgLayer>
                </a14:imgProps>
              </a:ext>
            </a:extLst>
          </a:blip>
          <a:srcRect l="3631" r="2621"/>
          <a:stretch/>
        </p:blipFill>
        <p:spPr>
          <a:xfrm flipH="1">
            <a:off x="8412150" y="500894"/>
            <a:ext cx="2205811" cy="988065"/>
          </a:xfrm>
          <a:prstGeom prst="rect">
            <a:avLst/>
          </a:prstGeom>
        </p:spPr>
      </p:pic>
      <p:pic>
        <p:nvPicPr>
          <p:cNvPr id="25" name="Picture 24" descr="ODFW Walleye | Fish drawings, Walleye fishing, Fish">
            <a:extLst>
              <a:ext uri="{FF2B5EF4-FFF2-40B4-BE49-F238E27FC236}">
                <a16:creationId xmlns:a16="http://schemas.microsoft.com/office/drawing/2014/main" id="{D660C3F4-1C4A-4DAB-B8BF-52724415E8D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41" r="834" b="8276"/>
          <a:stretch/>
        </p:blipFill>
        <p:spPr bwMode="auto">
          <a:xfrm>
            <a:off x="5090400" y="308713"/>
            <a:ext cx="2935988" cy="13792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F0067D0-36C1-4821-9C65-581F0D2CAD83}"/>
              </a:ext>
            </a:extLst>
          </p:cNvPr>
          <p:cNvPicPr>
            <a:picLocks noChangeAspect="1"/>
          </p:cNvPicPr>
          <p:nvPr/>
        </p:nvPicPr>
        <p:blipFill>
          <a:blip r:embed="rId12"/>
          <a:stretch>
            <a:fillRect/>
          </a:stretch>
        </p:blipFill>
        <p:spPr>
          <a:xfrm flipH="1">
            <a:off x="1218622" y="9501831"/>
            <a:ext cx="2795147" cy="588133"/>
          </a:xfrm>
          <a:prstGeom prst="rect">
            <a:avLst/>
          </a:prstGeom>
        </p:spPr>
      </p:pic>
      <p:pic>
        <p:nvPicPr>
          <p:cNvPr id="27" name="Picture 26" descr="ODFW Walleye | Fish drawings, Walleye fishing, Fish">
            <a:extLst>
              <a:ext uri="{FF2B5EF4-FFF2-40B4-BE49-F238E27FC236}">
                <a16:creationId xmlns:a16="http://schemas.microsoft.com/office/drawing/2014/main" id="{F3FB59C7-84AA-4A48-8754-CFBD3F5356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41" r="834" b="8276"/>
          <a:stretch/>
        </p:blipFill>
        <p:spPr bwMode="auto">
          <a:xfrm flipH="1">
            <a:off x="29858400" y="308713"/>
            <a:ext cx="2935988" cy="13792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E0F1EA0E-EB47-462B-BC45-CA0D9AC0E225}"/>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9122" b="89865" l="5837" r="93385">
                        <a14:foregroundMark x1="58885" y1="76689" x2="58885" y2="76689"/>
                        <a14:foregroundMark x1="59274" y1="77703" x2="59663" y2="79730"/>
                        <a14:foregroundMark x1="60571" y1="82770" x2="60571" y2="83108"/>
                        <a14:foregroundMark x1="57717" y1="68919" x2="57717" y2="68919"/>
                        <a14:foregroundMark x1="47341" y1="77703" x2="47211" y2="78378"/>
                        <a14:foregroundMark x1="69001" y1="46622" x2="69001" y2="46622"/>
                        <a14:foregroundMark x1="69520" y1="43919" x2="69131" y2="46959"/>
                        <a14:foregroundMark x1="68845" y1="49662" x2="68742" y2="51014"/>
                        <a14:foregroundMark x1="68897" y1="48986" x2="68845" y2="49662"/>
                        <a14:foregroundMark x1="68949" y1="48311" x2="68897" y2="48986"/>
                        <a14:foregroundMark x1="69001" y1="47635" x2="68949" y2="48311"/>
                        <a14:foregroundMark x1="69670" y1="52703" x2="69650" y2="53041"/>
                        <a14:foregroundMark x1="69750" y1="51351" x2="69670" y2="52703"/>
                        <a14:foregroundMark x1="69849" y1="49662" x2="69750" y2="51351"/>
                        <a14:foregroundMark x1="69889" y1="48986" x2="69849" y2="49662"/>
                        <a14:foregroundMark x1="9079" y1="73649" x2="9079" y2="73649"/>
                        <a14:foregroundMark x1="5837" y1="74324" x2="5837" y2="74324"/>
                        <a14:foregroundMark x1="92607" y1="46959" x2="92607" y2="46959"/>
                        <a14:foregroundMark x1="91829" y1="44595" x2="91829" y2="44595"/>
                        <a14:foregroundMark x1="90532" y1="40541" x2="90532" y2="40541"/>
                        <a14:foregroundMark x1="93385" y1="54730" x2="93385" y2="54730"/>
                        <a14:foregroundMark x1="92088" y1="55068" x2="92088" y2="55068"/>
                        <a14:foregroundMark x1="91829" y1="57095" x2="91829" y2="57095"/>
                        <a14:foregroundMark x1="93256" y1="58108" x2="93126" y2="58446"/>
                        <a14:foregroundMark x1="87678" y1="41216" x2="87678" y2="41216"/>
                        <a14:foregroundMark x1="77043" y1="56419" x2="77043" y2="56419"/>
                        <a14:foregroundMark x1="77043" y1="56419" x2="76783" y2="54392"/>
                        <a14:foregroundMark x1="74319" y1="65203" x2="74319" y2="65203"/>
                        <a14:foregroundMark x1="74968" y1="65203" x2="74968" y2="65203"/>
                        <a14:foregroundMark x1="75227" y1="65541" x2="75227" y2="65541"/>
                        <a14:backgroundMark x1="82620" y1="26351" x2="82620" y2="26351"/>
                        <a14:backgroundMark x1="82361" y1="26014" x2="82361" y2="26014"/>
                        <a14:backgroundMark x1="70817" y1="52703" x2="70817" y2="52703"/>
                        <a14:backgroundMark x1="70558" y1="51351" x2="70558" y2="51351"/>
                        <a14:backgroundMark x1="70298" y1="48986" x2="70298" y2="48986"/>
                        <a14:backgroundMark x1="69261" y1="51014" x2="69390" y2="51014"/>
                        <a14:backgroundMark x1="69390" y1="49662" x2="69390" y2="49662"/>
                        <a14:backgroundMark x1="69261" y1="48311" x2="69261" y2="48311"/>
                        <a14:backgroundMark x1="92607" y1="57095" x2="92607" y2="57095"/>
                        <a14:backgroundMark x1="91829" y1="57095" x2="91829" y2="57095"/>
                      </a14:backgroundRemoval>
                    </a14:imgEffect>
                  </a14:imgLayer>
                </a14:imgProps>
              </a:ext>
            </a:extLst>
          </a:blip>
          <a:srcRect l="3631" r="2621"/>
          <a:stretch/>
        </p:blipFill>
        <p:spPr>
          <a:xfrm>
            <a:off x="27266827" y="500894"/>
            <a:ext cx="2205811" cy="988065"/>
          </a:xfrm>
          <a:prstGeom prst="rect">
            <a:avLst/>
          </a:prstGeom>
        </p:spPr>
      </p:pic>
      <p:sp>
        <p:nvSpPr>
          <p:cNvPr id="29" name="ZoneTexte 36">
            <a:extLst>
              <a:ext uri="{FF2B5EF4-FFF2-40B4-BE49-F238E27FC236}">
                <a16:creationId xmlns:a16="http://schemas.microsoft.com/office/drawing/2014/main" id="{6194477C-75CE-4E29-AEDB-85884D4894DB}"/>
              </a:ext>
            </a:extLst>
          </p:cNvPr>
          <p:cNvSpPr txBox="1">
            <a:spLocks noChangeArrowheads="1"/>
          </p:cNvSpPr>
          <p:nvPr/>
        </p:nvSpPr>
        <p:spPr bwMode="auto">
          <a:xfrm>
            <a:off x="606034" y="268398"/>
            <a:ext cx="37192734"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14600">
                <a:solidFill>
                  <a:srgbClr val="929395"/>
                </a:solidFill>
                <a:latin typeface="Arial" panose="020B0604020202020204" pitchFamily="34" charset="0"/>
                <a:cs typeface="Arial" panose="020B0604020202020204" pitchFamily="34" charset="0"/>
              </a:defRPr>
            </a:lvl1pPr>
            <a:lvl2pPr marL="742950" indent="-285750" eaLnBrk="0" hangingPunct="0">
              <a:spcBef>
                <a:spcPct val="20000"/>
              </a:spcBef>
              <a:buFont typeface="Arial" panose="020B0604020202020204" pitchFamily="34" charset="0"/>
              <a:buChar char="–"/>
              <a:defRPr sz="12800">
                <a:solidFill>
                  <a:srgbClr val="929395"/>
                </a:solidFill>
                <a:latin typeface="Arial" panose="020B0604020202020204" pitchFamily="34" charset="0"/>
                <a:cs typeface="Arial" panose="020B0604020202020204" pitchFamily="34" charset="0"/>
              </a:defRPr>
            </a:lvl2pPr>
            <a:lvl3pPr marL="1143000" indent="-228600" eaLnBrk="0" hangingPunct="0">
              <a:spcBef>
                <a:spcPct val="20000"/>
              </a:spcBef>
              <a:buFont typeface="Arial" panose="020B0604020202020204" pitchFamily="34" charset="0"/>
              <a:buChar char="•"/>
              <a:defRPr sz="11000">
                <a:solidFill>
                  <a:srgbClr val="929395"/>
                </a:solidFill>
                <a:latin typeface="Arial" panose="020B0604020202020204" pitchFamily="34" charset="0"/>
                <a:cs typeface="Arial" panose="020B0604020202020204" pitchFamily="34" charset="0"/>
              </a:defRPr>
            </a:lvl3pPr>
            <a:lvl4pPr marL="16002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9100">
                <a:solidFill>
                  <a:srgbClr val="929395"/>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fr-FR" sz="4000" dirty="0">
                <a:solidFill>
                  <a:srgbClr val="FAECD1"/>
                </a:solidFill>
                <a:latin typeface="Futura-CondensedLight" panose="020B0604020202020204" pitchFamily="34" charset="0"/>
              </a:rPr>
              <a:t>Danni Gartshore, and Michael Rennie</a:t>
            </a:r>
            <a:br>
              <a:rPr lang="en-US" altLang="fr-FR" sz="3600" dirty="0">
                <a:solidFill>
                  <a:srgbClr val="FAECD1"/>
                </a:solidFill>
                <a:latin typeface="Futura-CondensedLight" panose="020B0604020202020204" pitchFamily="34" charset="0"/>
              </a:rPr>
            </a:br>
            <a:r>
              <a:rPr lang="en-US" altLang="fr-FR" sz="2800" dirty="0">
                <a:solidFill>
                  <a:srgbClr val="FAECD1"/>
                </a:solidFill>
                <a:latin typeface="Futura-CondensedLight" panose="020B0604020202020204" pitchFamily="34" charset="0"/>
              </a:rPr>
              <a:t>Lakehead University, Thunder Bay ON</a:t>
            </a:r>
            <a:br>
              <a:rPr lang="en-US" altLang="fr-FR" sz="3200" dirty="0">
                <a:solidFill>
                  <a:srgbClr val="FAECD1"/>
                </a:solidFill>
                <a:latin typeface="Futura-CondensedLight" panose="020B0604020202020204" pitchFamily="34" charset="0"/>
              </a:rPr>
            </a:br>
            <a:r>
              <a:rPr lang="en-US" altLang="fr-FR" sz="2400" dirty="0">
                <a:solidFill>
                  <a:srgbClr val="FAECD1"/>
                </a:solidFill>
                <a:latin typeface="Futura-CondensedLight" panose="020B0604020202020204" pitchFamily="34" charset="0"/>
                <a:hlinkClick r:id="rId13"/>
              </a:rPr>
              <a:t>dgartsho@lakeheadu.ca</a:t>
            </a:r>
            <a:r>
              <a:rPr lang="en-US" altLang="fr-FR" sz="2400" dirty="0">
                <a:solidFill>
                  <a:srgbClr val="FAECD1"/>
                </a:solidFill>
                <a:latin typeface="Futura-CondensedLight" panose="020B0604020202020204" pitchFamily="34" charset="0"/>
              </a:rPr>
              <a:t>    |    </a:t>
            </a:r>
            <a:r>
              <a:rPr lang="en-US" altLang="fr-FR" sz="2400" dirty="0">
                <a:solidFill>
                  <a:srgbClr val="FAECD1"/>
                </a:solidFill>
                <a:latin typeface="Futura-CondensedLight" panose="020B0604020202020204" pitchFamily="34" charset="0"/>
                <a:hlinkClick r:id="rId14"/>
              </a:rPr>
              <a:t>mrennie@lakeheadu.ca</a:t>
            </a:r>
            <a:r>
              <a:rPr lang="en-US" altLang="fr-FR" sz="2400" dirty="0">
                <a:solidFill>
                  <a:srgbClr val="FAECD1"/>
                </a:solidFill>
                <a:latin typeface="Futura-CondensedLight" panose="020B0604020202020204" pitchFamily="34" charset="0"/>
              </a:rPr>
              <a:t>   </a:t>
            </a:r>
            <a:endParaRPr lang="en-US" altLang="fr-FR" sz="3600" dirty="0">
              <a:solidFill>
                <a:srgbClr val="FAECD1"/>
              </a:solidFill>
              <a:latin typeface="Futura-CondensedLight" panose="020B0604020202020204" pitchFamily="34" charset="0"/>
            </a:endParaRPr>
          </a:p>
        </p:txBody>
      </p:sp>
      <p:pic>
        <p:nvPicPr>
          <p:cNvPr id="11" name="Picture 10" descr="A person holding a fish on a boat&#10;&#10;Description automatically generated with medium confidence">
            <a:extLst>
              <a:ext uri="{FF2B5EF4-FFF2-40B4-BE49-F238E27FC236}">
                <a16:creationId xmlns:a16="http://schemas.microsoft.com/office/drawing/2014/main" id="{7054918A-2AD4-4859-9384-A9A2EF64F9C8}"/>
              </a:ext>
            </a:extLst>
          </p:cNvPr>
          <p:cNvPicPr>
            <a:picLocks noChangeAspect="1"/>
          </p:cNvPicPr>
          <p:nvPr/>
        </p:nvPicPr>
        <p:blipFill rotWithShape="1">
          <a:blip r:embed="rId15">
            <a:extLst>
              <a:ext uri="{28A0092B-C50C-407E-A947-70E740481C1C}">
                <a14:useLocalDpi xmlns:a14="http://schemas.microsoft.com/office/drawing/2010/main" val="0"/>
              </a:ext>
            </a:extLst>
          </a:blip>
          <a:srcRect l="58" t="-123" r="1053" b="15567"/>
          <a:stretch/>
        </p:blipFill>
        <p:spPr>
          <a:xfrm>
            <a:off x="32769889" y="20330359"/>
            <a:ext cx="5028879" cy="5733377"/>
          </a:xfrm>
          <a:prstGeom prst="rect">
            <a:avLst/>
          </a:prstGeom>
        </p:spPr>
      </p:pic>
      <p:sp>
        <p:nvSpPr>
          <p:cNvPr id="12" name="TextBox 11">
            <a:extLst>
              <a:ext uri="{FF2B5EF4-FFF2-40B4-BE49-F238E27FC236}">
                <a16:creationId xmlns:a16="http://schemas.microsoft.com/office/drawing/2014/main" id="{6FFAFC30-B6B1-42DF-83F2-24454E4597C1}"/>
              </a:ext>
            </a:extLst>
          </p:cNvPr>
          <p:cNvSpPr txBox="1"/>
          <p:nvPr/>
        </p:nvSpPr>
        <p:spPr>
          <a:xfrm>
            <a:off x="26273907" y="20330359"/>
            <a:ext cx="6125284" cy="5806718"/>
          </a:xfrm>
          <a:prstGeom prst="rect">
            <a:avLst/>
          </a:prstGeom>
          <a:noFill/>
        </p:spPr>
        <p:txBody>
          <a:bodyPr wrap="square" rtlCol="0">
            <a:spAutoFit/>
          </a:bodyPr>
          <a:lstStyle/>
          <a:p>
            <a:pPr marL="457200" indent="-457200" algn="just">
              <a:spcAft>
                <a:spcPts val="700"/>
              </a:spcAft>
              <a:buBlip>
                <a:blip r:embed="rId2">
                  <a:extLst>
                    <a:ext uri="{96DAC541-7B7A-43D3-8B79-37D633B846F1}">
                      <asvg:svgBlip xmlns:asvg="http://schemas.microsoft.com/office/drawing/2016/SVG/main" r:embed="rId3"/>
                    </a:ext>
                  </a:extLst>
                </a:blip>
              </a:buBlip>
            </a:pPr>
            <a:r>
              <a:rPr lang="en-US" sz="2900" dirty="0">
                <a:solidFill>
                  <a:schemeClr val="tx1">
                    <a:lumMod val="50000"/>
                  </a:schemeClr>
                </a:solidFill>
                <a:latin typeface="Futura-CondensedLight" panose="020B0604020202020204"/>
                <a:ea typeface="Calibri" panose="020F0502020204030204" pitchFamily="34" charset="0"/>
              </a:rPr>
              <a:t>This study aimed to determine if a change in zooplankton abundance due to SWF invasions will impact the growth rates of larval walleye. </a:t>
            </a:r>
          </a:p>
          <a:p>
            <a:pPr marL="457200" indent="-457200" algn="just">
              <a:spcAft>
                <a:spcPts val="700"/>
              </a:spcAft>
              <a:buBlip>
                <a:blip r:embed="rId2">
                  <a:extLst>
                    <a:ext uri="{96DAC541-7B7A-43D3-8B79-37D633B846F1}">
                      <asvg:svgBlip xmlns:asvg="http://schemas.microsoft.com/office/drawing/2016/SVG/main" r:embed="rId3"/>
                    </a:ext>
                  </a:extLst>
                </a:blip>
              </a:buBlip>
            </a:pPr>
            <a:endParaRPr lang="en-US" sz="2900" dirty="0">
              <a:solidFill>
                <a:schemeClr val="tx1">
                  <a:lumMod val="50000"/>
                </a:schemeClr>
              </a:solidFill>
              <a:latin typeface="Futura-CondensedLight" panose="020B0604020202020204"/>
              <a:ea typeface="Calibri" panose="020F0502020204030204" pitchFamily="34" charset="0"/>
            </a:endParaRPr>
          </a:p>
          <a:p>
            <a:pPr marL="457200" indent="-457200" algn="just">
              <a:spcAft>
                <a:spcPts val="700"/>
              </a:spcAft>
              <a:buBlip>
                <a:blip r:embed="rId2">
                  <a:extLst>
                    <a:ext uri="{96DAC541-7B7A-43D3-8B79-37D633B846F1}">
                      <asvg:svgBlip xmlns:asvg="http://schemas.microsoft.com/office/drawing/2016/SVG/main" r:embed="rId3"/>
                    </a:ext>
                  </a:extLst>
                </a:blip>
              </a:buBlip>
            </a:pPr>
            <a:r>
              <a:rPr lang="en-US" sz="2900" dirty="0">
                <a:solidFill>
                  <a:schemeClr val="tx1">
                    <a:lumMod val="50000"/>
                  </a:schemeClr>
                </a:solidFill>
                <a:latin typeface="Futura-CondensedLight" panose="020B0604020202020204"/>
                <a:ea typeface="Calibri" panose="020F0502020204030204" pitchFamily="34" charset="0"/>
              </a:rPr>
              <a:t>Our data suggests that zooplankton densities in invaded less productive/oligotrophic lakes are insufficient for larval walleye growth. </a:t>
            </a:r>
          </a:p>
          <a:p>
            <a:pPr algn="just">
              <a:spcAft>
                <a:spcPts val="700"/>
              </a:spcAft>
            </a:pPr>
            <a:endParaRPr lang="en-US" sz="2900" dirty="0">
              <a:solidFill>
                <a:schemeClr val="tx1">
                  <a:lumMod val="50000"/>
                </a:schemeClr>
              </a:solidFill>
              <a:latin typeface="Futura-CondensedLight" panose="020B0604020202020204"/>
              <a:ea typeface="Calibri" panose="020F0502020204030204" pitchFamily="34" charset="0"/>
            </a:endParaRPr>
          </a:p>
          <a:p>
            <a:pPr marL="457200" indent="-457200" algn="just">
              <a:spcAft>
                <a:spcPts val="700"/>
              </a:spcAft>
              <a:buBlip>
                <a:blip r:embed="rId2">
                  <a:extLst>
                    <a:ext uri="{96DAC541-7B7A-43D3-8B79-37D633B846F1}">
                      <asvg:svgBlip xmlns:asvg="http://schemas.microsoft.com/office/drawing/2016/SVG/main" r:embed="rId3"/>
                    </a:ext>
                  </a:extLst>
                </a:blip>
              </a:buBlip>
            </a:pPr>
            <a:r>
              <a:rPr lang="en-US" sz="2900" dirty="0">
                <a:solidFill>
                  <a:schemeClr val="tx1">
                    <a:lumMod val="50000"/>
                  </a:schemeClr>
                </a:solidFill>
                <a:latin typeface="Futura-CondensedLight" panose="020B0604020202020204"/>
                <a:ea typeface="Calibri" panose="020F0502020204030204" pitchFamily="34" charset="0"/>
              </a:rPr>
              <a:t>In more productive/mesotrophic lakes, larval walleye growth is slower in invaded lakes but is comparable to that of a non-invaded oligotrophic lake. </a:t>
            </a:r>
          </a:p>
        </p:txBody>
      </p:sp>
      <p:graphicFrame>
        <p:nvGraphicFramePr>
          <p:cNvPr id="6" name="Table 5">
            <a:extLst>
              <a:ext uri="{FF2B5EF4-FFF2-40B4-BE49-F238E27FC236}">
                <a16:creationId xmlns:a16="http://schemas.microsoft.com/office/drawing/2014/main" id="{C68CC9EF-4EAA-4C28-85D4-CA61262224BB}"/>
              </a:ext>
            </a:extLst>
          </p:cNvPr>
          <p:cNvGraphicFramePr>
            <a:graphicFrameLocks noGrp="1"/>
          </p:cNvGraphicFramePr>
          <p:nvPr>
            <p:extLst>
              <p:ext uri="{D42A27DB-BD31-4B8C-83A1-F6EECF244321}">
                <p14:modId xmlns:p14="http://schemas.microsoft.com/office/powerpoint/2010/main" val="1083389448"/>
              </p:ext>
            </p:extLst>
          </p:nvPr>
        </p:nvGraphicFramePr>
        <p:xfrm>
          <a:off x="13010400" y="6477831"/>
          <a:ext cx="12239999" cy="1897082"/>
        </p:xfrm>
        <a:graphic>
          <a:graphicData uri="http://schemas.openxmlformats.org/drawingml/2006/table">
            <a:tbl>
              <a:tblPr firstRow="1" firstCol="1">
                <a:tableStyleId>{5C22544A-7EE6-4342-B048-85BDC9FD1C3A}</a:tableStyleId>
              </a:tblPr>
              <a:tblGrid>
                <a:gridCol w="1334899">
                  <a:extLst>
                    <a:ext uri="{9D8B030D-6E8A-4147-A177-3AD203B41FA5}">
                      <a16:colId xmlns:a16="http://schemas.microsoft.com/office/drawing/2014/main" val="2230088641"/>
                    </a:ext>
                  </a:extLst>
                </a:gridCol>
                <a:gridCol w="1750059">
                  <a:extLst>
                    <a:ext uri="{9D8B030D-6E8A-4147-A177-3AD203B41FA5}">
                      <a16:colId xmlns:a16="http://schemas.microsoft.com/office/drawing/2014/main" val="806210217"/>
                    </a:ext>
                  </a:extLst>
                </a:gridCol>
                <a:gridCol w="1664553">
                  <a:extLst>
                    <a:ext uri="{9D8B030D-6E8A-4147-A177-3AD203B41FA5}">
                      <a16:colId xmlns:a16="http://schemas.microsoft.com/office/drawing/2014/main" val="1652378326"/>
                    </a:ext>
                  </a:extLst>
                </a:gridCol>
                <a:gridCol w="693564">
                  <a:extLst>
                    <a:ext uri="{9D8B030D-6E8A-4147-A177-3AD203B41FA5}">
                      <a16:colId xmlns:a16="http://schemas.microsoft.com/office/drawing/2014/main" val="3542310787"/>
                    </a:ext>
                  </a:extLst>
                </a:gridCol>
                <a:gridCol w="2011335">
                  <a:extLst>
                    <a:ext uri="{9D8B030D-6E8A-4147-A177-3AD203B41FA5}">
                      <a16:colId xmlns:a16="http://schemas.microsoft.com/office/drawing/2014/main" val="877973704"/>
                    </a:ext>
                  </a:extLst>
                </a:gridCol>
                <a:gridCol w="1803265">
                  <a:extLst>
                    <a:ext uri="{9D8B030D-6E8A-4147-A177-3AD203B41FA5}">
                      <a16:colId xmlns:a16="http://schemas.microsoft.com/office/drawing/2014/main" val="1383647251"/>
                    </a:ext>
                  </a:extLst>
                </a:gridCol>
                <a:gridCol w="1872621">
                  <a:extLst>
                    <a:ext uri="{9D8B030D-6E8A-4147-A177-3AD203B41FA5}">
                      <a16:colId xmlns:a16="http://schemas.microsoft.com/office/drawing/2014/main" val="2963394271"/>
                    </a:ext>
                  </a:extLst>
                </a:gridCol>
                <a:gridCol w="1109703">
                  <a:extLst>
                    <a:ext uri="{9D8B030D-6E8A-4147-A177-3AD203B41FA5}">
                      <a16:colId xmlns:a16="http://schemas.microsoft.com/office/drawing/2014/main" val="1993872682"/>
                    </a:ext>
                  </a:extLst>
                </a:gridCol>
              </a:tblGrid>
              <a:tr h="271990">
                <a:tc>
                  <a:txBody>
                    <a:bodyPr/>
                    <a:lstStyle/>
                    <a:p>
                      <a:pPr algn="l" fontAlgn="b"/>
                      <a:r>
                        <a:rPr lang="en-CA" sz="2200" b="0" u="none" strike="noStrike" dirty="0">
                          <a:effectLst/>
                          <a:latin typeface="Futura-CondensedLight" panose="020B0604020202020204"/>
                        </a:rPr>
                        <a:t> Treatment</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Invasion status</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Trophic status</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n</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Daphnia (µg/L)</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Calanoid (µg/L)</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Cyclopoid (µg/L)</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Total (µg/L)</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extLst>
                  <a:ext uri="{0D108BD9-81ED-4DB2-BD59-A6C34878D82A}">
                    <a16:rowId xmlns:a16="http://schemas.microsoft.com/office/drawing/2014/main" val="3262758206"/>
                  </a:ext>
                </a:extLst>
              </a:tr>
              <a:tr h="388863">
                <a:tc>
                  <a:txBody>
                    <a:bodyPr/>
                    <a:lstStyle/>
                    <a:p>
                      <a:pPr algn="l" fontAlgn="b"/>
                      <a:r>
                        <a:rPr lang="en-CA" sz="2200" b="0" u="none" strike="noStrike" dirty="0">
                          <a:effectLst/>
                          <a:latin typeface="Futura-CondensedLight" panose="020B0604020202020204"/>
                        </a:rPr>
                        <a:t> NM</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Non-invaded</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Mesotrophic</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4</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192.01 ± 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69.86 ± 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32.87 ± 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294.75</a:t>
                      </a:r>
                      <a:endParaRPr lang="en-CA" sz="2200" b="0" i="0" u="none" strike="noStrike">
                        <a:solidFill>
                          <a:srgbClr val="000000"/>
                        </a:solidFill>
                        <a:effectLst/>
                        <a:latin typeface="Futura-CondensedLight" panose="020B0604020202020204"/>
                      </a:endParaRPr>
                    </a:p>
                  </a:txBody>
                  <a:tcPr marL="6350" marR="6350" marT="6350" marB="0" anchor="ctr">
                    <a:noFill/>
                  </a:tcPr>
                </a:tc>
                <a:extLst>
                  <a:ext uri="{0D108BD9-81ED-4DB2-BD59-A6C34878D82A}">
                    <a16:rowId xmlns:a16="http://schemas.microsoft.com/office/drawing/2014/main" val="643820654"/>
                  </a:ext>
                </a:extLst>
              </a:tr>
              <a:tr h="388863">
                <a:tc>
                  <a:txBody>
                    <a:bodyPr/>
                    <a:lstStyle/>
                    <a:p>
                      <a:pPr algn="l" fontAlgn="b"/>
                      <a:r>
                        <a:rPr lang="en-CA" sz="2200" b="0" u="none" strike="noStrike" dirty="0">
                          <a:effectLst/>
                          <a:latin typeface="Futura-CondensedLight" panose="020B0604020202020204"/>
                        </a:rPr>
                        <a:t> NO</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Non-invaded</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Oligotrophic</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132</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161.9 ± 442.2</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52.51 ± 148.3</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13.21 ± 20</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227.71</a:t>
                      </a:r>
                      <a:endParaRPr lang="en-CA" sz="2200" b="0" i="0" u="none" strike="noStrike">
                        <a:solidFill>
                          <a:srgbClr val="000000"/>
                        </a:solidFill>
                        <a:effectLst/>
                        <a:latin typeface="Futura-CondensedLight" panose="020B0604020202020204"/>
                      </a:endParaRPr>
                    </a:p>
                  </a:txBody>
                  <a:tcPr marL="6350" marR="6350" marT="6350" marB="0" anchor="ctr">
                    <a:noFill/>
                  </a:tcPr>
                </a:tc>
                <a:extLst>
                  <a:ext uri="{0D108BD9-81ED-4DB2-BD59-A6C34878D82A}">
                    <a16:rowId xmlns:a16="http://schemas.microsoft.com/office/drawing/2014/main" val="3135393114"/>
                  </a:ext>
                </a:extLst>
              </a:tr>
              <a:tr h="388863">
                <a:tc>
                  <a:txBody>
                    <a:bodyPr/>
                    <a:lstStyle/>
                    <a:p>
                      <a:pPr algn="l" fontAlgn="b"/>
                      <a:r>
                        <a:rPr lang="en-CA" sz="2200" b="0" u="none" strike="noStrike" dirty="0">
                          <a:effectLst/>
                          <a:latin typeface="Futura-CondensedLight" panose="020B0604020202020204"/>
                        </a:rPr>
                        <a:t> IM</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Invaded </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Mesotrophic</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4</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55.20 ± 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75.23 ± 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21.29 ± 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151.72</a:t>
                      </a:r>
                      <a:endParaRPr lang="en-CA" sz="2200" b="0" i="0" u="none" strike="noStrike">
                        <a:solidFill>
                          <a:srgbClr val="000000"/>
                        </a:solidFill>
                        <a:effectLst/>
                        <a:latin typeface="Futura-CondensedLight" panose="020B0604020202020204"/>
                      </a:endParaRPr>
                    </a:p>
                  </a:txBody>
                  <a:tcPr marL="6350" marR="6350" marT="6350" marB="0" anchor="ctr">
                    <a:noFill/>
                  </a:tcPr>
                </a:tc>
                <a:extLst>
                  <a:ext uri="{0D108BD9-81ED-4DB2-BD59-A6C34878D82A}">
                    <a16:rowId xmlns:a16="http://schemas.microsoft.com/office/drawing/2014/main" val="322980064"/>
                  </a:ext>
                </a:extLst>
              </a:tr>
              <a:tr h="388863">
                <a:tc>
                  <a:txBody>
                    <a:bodyPr/>
                    <a:lstStyle/>
                    <a:p>
                      <a:pPr algn="l" fontAlgn="b"/>
                      <a:r>
                        <a:rPr lang="en-CA" sz="2200" b="0" u="none" strike="noStrike" dirty="0">
                          <a:effectLst/>
                          <a:latin typeface="Futura-CondensedLight" panose="020B0604020202020204"/>
                        </a:rPr>
                        <a:t> IO</a:t>
                      </a:r>
                      <a:endParaRPr lang="en-CA" sz="2200" b="0" i="0" u="none" strike="noStrike" dirty="0">
                        <a:solidFill>
                          <a:srgbClr val="FFFFFF"/>
                        </a:solidFill>
                        <a:effectLst/>
                        <a:latin typeface="Futura-CondensedLight" panose="020B0604020202020204"/>
                      </a:endParaRPr>
                    </a:p>
                  </a:txBody>
                  <a:tcPr marL="6350" marR="6350" marT="6350" marB="0" anchor="ctr">
                    <a:solidFill>
                      <a:srgbClr val="D86128"/>
                    </a:solidFill>
                  </a:tcPr>
                </a:tc>
                <a:tc>
                  <a:txBody>
                    <a:bodyPr/>
                    <a:lstStyle/>
                    <a:p>
                      <a:pPr algn="l" fontAlgn="b"/>
                      <a:r>
                        <a:rPr lang="en-CA" sz="2200" b="0" u="none" strike="noStrike" dirty="0">
                          <a:effectLst/>
                          <a:latin typeface="Futura-CondensedLight" panose="020B0604020202020204"/>
                        </a:rPr>
                        <a:t> Invaded</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 Oligotrophic</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 38</a:t>
                      </a:r>
                      <a:endParaRPr lang="en-CA" sz="2200" b="0" i="0" u="none" strike="noStrike" dirty="0">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28.51 ± 65.21</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14.13 ± 15.84</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a:effectLst/>
                          <a:latin typeface="Futura-CondensedLight" panose="020B0604020202020204"/>
                        </a:rPr>
                        <a:t>6.20 ± 7.13</a:t>
                      </a:r>
                      <a:endParaRPr lang="en-CA" sz="2200" b="0" i="0" u="none" strike="noStrike">
                        <a:solidFill>
                          <a:srgbClr val="000000"/>
                        </a:solidFill>
                        <a:effectLst/>
                        <a:latin typeface="Futura-CondensedLight" panose="020B0604020202020204"/>
                      </a:endParaRPr>
                    </a:p>
                  </a:txBody>
                  <a:tcPr marL="6350" marR="6350" marT="6350" marB="0" anchor="ctr">
                    <a:noFill/>
                  </a:tcPr>
                </a:tc>
                <a:tc>
                  <a:txBody>
                    <a:bodyPr/>
                    <a:lstStyle/>
                    <a:p>
                      <a:pPr algn="l" fontAlgn="b"/>
                      <a:r>
                        <a:rPr lang="en-CA" sz="2200" b="0" u="none" strike="noStrike" dirty="0">
                          <a:effectLst/>
                          <a:latin typeface="Futura-CondensedLight" panose="020B0604020202020204"/>
                        </a:rPr>
                        <a:t>48.85</a:t>
                      </a:r>
                      <a:endParaRPr lang="en-CA" sz="2200" b="0" i="0" u="none" strike="noStrike" dirty="0">
                        <a:solidFill>
                          <a:srgbClr val="000000"/>
                        </a:solidFill>
                        <a:effectLst/>
                        <a:latin typeface="Futura-CondensedLight" panose="020B0604020202020204"/>
                      </a:endParaRPr>
                    </a:p>
                  </a:txBody>
                  <a:tcPr marL="6350" marR="6350" marT="6350" marB="0" anchor="ctr">
                    <a:noFill/>
                  </a:tcPr>
                </a:tc>
                <a:extLst>
                  <a:ext uri="{0D108BD9-81ED-4DB2-BD59-A6C34878D82A}">
                    <a16:rowId xmlns:a16="http://schemas.microsoft.com/office/drawing/2014/main" val="3363086417"/>
                  </a:ext>
                </a:extLst>
              </a:tr>
            </a:tbl>
          </a:graphicData>
        </a:graphic>
      </p:graphicFrame>
      <p:sp>
        <p:nvSpPr>
          <p:cNvPr id="31" name="TextBox 30">
            <a:extLst>
              <a:ext uri="{FF2B5EF4-FFF2-40B4-BE49-F238E27FC236}">
                <a16:creationId xmlns:a16="http://schemas.microsoft.com/office/drawing/2014/main" id="{AA8E895B-D532-4BE8-BC51-17510330D4DF}"/>
              </a:ext>
            </a:extLst>
          </p:cNvPr>
          <p:cNvSpPr txBox="1"/>
          <p:nvPr/>
        </p:nvSpPr>
        <p:spPr>
          <a:xfrm>
            <a:off x="12921664" y="8372808"/>
            <a:ext cx="12647478" cy="276999"/>
          </a:xfrm>
          <a:prstGeom prst="rect">
            <a:avLst/>
          </a:prstGeom>
          <a:noFill/>
        </p:spPr>
        <p:txBody>
          <a:bodyPr wrap="square">
            <a:spAutoFit/>
          </a:bodyPr>
          <a:lstStyle/>
          <a:p>
            <a:r>
              <a:rPr lang="en-US" sz="1200" dirty="0">
                <a:solidFill>
                  <a:schemeClr val="tx1">
                    <a:lumMod val="50000"/>
                  </a:schemeClr>
                </a:solidFill>
                <a:latin typeface="Futura-CondensedLight" panose="020B0604020202020204"/>
              </a:rPr>
              <a:t>Data sources for zooplankton biomass for mesotrophic lakes from Kerfoot et al. (2016), and oligotrophic lakes from Arnott [Unpublished data].</a:t>
            </a:r>
          </a:p>
        </p:txBody>
      </p:sp>
      <p:sp>
        <p:nvSpPr>
          <p:cNvPr id="10" name="TextBox 9">
            <a:extLst>
              <a:ext uri="{FF2B5EF4-FFF2-40B4-BE49-F238E27FC236}">
                <a16:creationId xmlns:a16="http://schemas.microsoft.com/office/drawing/2014/main" id="{8DB27258-40D6-4F6A-AFC8-F3CE0EA9D9EA}"/>
              </a:ext>
            </a:extLst>
          </p:cNvPr>
          <p:cNvSpPr txBox="1"/>
          <p:nvPr/>
        </p:nvSpPr>
        <p:spPr>
          <a:xfrm>
            <a:off x="19490400" y="27449074"/>
            <a:ext cx="6120000" cy="923330"/>
          </a:xfrm>
          <a:prstGeom prst="rect">
            <a:avLst/>
          </a:prstGeom>
          <a:noFill/>
        </p:spPr>
        <p:txBody>
          <a:bodyPr wrap="square" rtlCol="0">
            <a:spAutoFit/>
          </a:bodyPr>
          <a:lstStyle/>
          <a:p>
            <a:r>
              <a:rPr lang="en-CA" dirty="0">
                <a:solidFill>
                  <a:schemeClr val="bg1"/>
                </a:solidFill>
                <a:latin typeface="Futura-CondensedLight" panose="020B0604020202020204"/>
              </a:rPr>
              <a:t>Acknowledgements</a:t>
            </a:r>
          </a:p>
          <a:p>
            <a:r>
              <a:rPr lang="en-CA" dirty="0">
                <a:solidFill>
                  <a:schemeClr val="bg1"/>
                </a:solidFill>
                <a:latin typeface="Futura-CondensedLight" panose="020B0604020202020204"/>
              </a:rPr>
              <a:t>We would like to thank Shelley Arnott and Alex Ross for providing us with zooplankton abundance data. </a:t>
            </a:r>
          </a:p>
        </p:txBody>
      </p:sp>
    </p:spTree>
    <p:extLst>
      <p:ext uri="{BB962C8B-B14F-4D97-AF65-F5344CB8AC3E}">
        <p14:creationId xmlns:p14="http://schemas.microsoft.com/office/powerpoint/2010/main" val="643263408"/>
      </p:ext>
    </p:extLst>
  </p:cSld>
  <p:clrMapOvr>
    <a:masterClrMapping/>
  </p:clrMapOvr>
</p:sld>
</file>

<file path=ppt/theme/theme1.xml><?xml version="1.0" encoding="utf-8"?>
<a:theme xmlns:a="http://schemas.openxmlformats.org/drawingml/2006/main" name="CamtasiaStudio">
  <a:themeElements>
    <a:clrScheme name="techsmith">
      <a:dk1>
        <a:srgbClr val="58595B"/>
      </a:dk1>
      <a:lt1>
        <a:sysClr val="window" lastClr="FFFFFF"/>
      </a:lt1>
      <a:dk2>
        <a:srgbClr val="006A71"/>
      </a:dk2>
      <a:lt2>
        <a:srgbClr val="F8F8F8"/>
      </a:lt2>
      <a:accent1>
        <a:srgbClr val="F8971D"/>
      </a:accent1>
      <a:accent2>
        <a:srgbClr val="006A71"/>
      </a:accent2>
      <a:accent3>
        <a:srgbClr val="C3CE81"/>
      </a:accent3>
      <a:accent4>
        <a:srgbClr val="66AECC"/>
      </a:accent4>
      <a:accent5>
        <a:srgbClr val="DD1541"/>
      </a:accent5>
      <a:accent6>
        <a:srgbClr val="FFC425"/>
      </a:accent6>
      <a:hlink>
        <a:srgbClr val="F8971D"/>
      </a:hlink>
      <a:folHlink>
        <a:srgbClr val="C3CE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CamtasiaStudio</Template>
  <TotalTime>0</TotalTime>
  <Words>2063</Words>
  <Application>Microsoft Office PowerPoint</Application>
  <PresentationFormat>Custom</PresentationFormat>
  <Paragraphs>109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Futura-CondensedLight</vt:lpstr>
      <vt:lpstr>Arial</vt:lpstr>
      <vt:lpstr>Calibri</vt:lpstr>
      <vt:lpstr>CamtasiaStudio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2022-02-15T13:56:04Z</dcterms:created>
  <dcterms:modified xsi:type="dcterms:W3CDTF">2022-02-16T14:36:54Z</dcterms:modified>
</cp:coreProperties>
</file>